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0.jpg" ContentType="image/jpg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1"/>
  </p:notesMasterIdLst>
  <p:handoutMasterIdLst>
    <p:handoutMasterId r:id="rId42"/>
  </p:handoutMasterIdLst>
  <p:sldIdLst>
    <p:sldId id="256" r:id="rId2"/>
    <p:sldId id="331" r:id="rId3"/>
    <p:sldId id="358" r:id="rId4"/>
    <p:sldId id="357" r:id="rId5"/>
    <p:sldId id="359" r:id="rId6"/>
    <p:sldId id="851" r:id="rId7"/>
    <p:sldId id="360" r:id="rId8"/>
    <p:sldId id="361" r:id="rId9"/>
    <p:sldId id="367" r:id="rId10"/>
    <p:sldId id="863" r:id="rId11"/>
    <p:sldId id="869" r:id="rId12"/>
    <p:sldId id="872" r:id="rId13"/>
    <p:sldId id="873" r:id="rId14"/>
    <p:sldId id="875" r:id="rId15"/>
    <p:sldId id="874" r:id="rId16"/>
    <p:sldId id="876" r:id="rId17"/>
    <p:sldId id="867" r:id="rId18"/>
    <p:sldId id="880" r:id="rId19"/>
    <p:sldId id="881" r:id="rId20"/>
    <p:sldId id="330" r:id="rId21"/>
    <p:sldId id="902" r:id="rId22"/>
    <p:sldId id="903" r:id="rId23"/>
    <p:sldId id="906" r:id="rId24"/>
    <p:sldId id="882" r:id="rId25"/>
    <p:sldId id="506" r:id="rId26"/>
    <p:sldId id="268" r:id="rId27"/>
    <p:sldId id="883" r:id="rId28"/>
    <p:sldId id="884" r:id="rId29"/>
    <p:sldId id="905" r:id="rId30"/>
    <p:sldId id="907" r:id="rId31"/>
    <p:sldId id="887" r:id="rId32"/>
    <p:sldId id="909" r:id="rId33"/>
    <p:sldId id="910" r:id="rId34"/>
    <p:sldId id="890" r:id="rId35"/>
    <p:sldId id="892" r:id="rId36"/>
    <p:sldId id="896" r:id="rId37"/>
    <p:sldId id="908" r:id="rId38"/>
    <p:sldId id="901" r:id="rId39"/>
    <p:sldId id="8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0070C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604A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50" autoAdjust="0"/>
  </p:normalViewPr>
  <p:slideViewPr>
    <p:cSldViewPr snapToGrid="0">
      <p:cViewPr varScale="1">
        <p:scale>
          <a:sx n="115" d="100"/>
          <a:sy n="115" d="100"/>
        </p:scale>
        <p:origin x="318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1C778-1789-43B3-984C-DCFE29D303C3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09A45-EBB8-4D90-BA56-CF0C71A69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5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D731A-9687-4D82-8B9E-669F99FA719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70D76-8D12-4CBF-94A1-CE5B19134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0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70D76-8D12-4CBF-94A1-CE5B19134EA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10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0534E-9FB8-46AE-8E3B-5675B268AE6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7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70D76-8D12-4CBF-94A1-CE5B19134E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90BFF-1A9A-4C55-8E7C-B8D5C5CD2F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1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is to learn W, the weighting coefficients, aka. network parameters. Like biological neural connections, stronger and thicker connections indicate large weighting coefficients.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90BFF-1A9A-4C55-8E7C-B8D5C5CD2F2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4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90BFF-1A9A-4C55-8E7C-B8D5C5CD2F2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7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90BFF-1A9A-4C55-8E7C-B8D5C5CD2F2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59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90BFF-1A9A-4C55-8E7C-B8D5C5CD2F2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21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6630de829_2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46" name="Google Shape;246;ge6630de829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FBP: photon starvation artifacts in lower part, nodule near the right kidney is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883FD-F80C-0947-803B-ED1844D326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91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DD7288A6-67DB-4C1A-98D0-B088DAF7F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800" y="241410"/>
            <a:ext cx="2772075" cy="7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08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5680" y="1532790"/>
            <a:ext cx="9180638" cy="733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94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013186" y="4248423"/>
            <a:ext cx="4165628" cy="342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71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12: CT Reconstruction – Deep Leaning Algorithms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BME2104 -《生物医学影像技术》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2" b="0" i="0">
                <a:solidFill>
                  <a:srgbClr val="1E4191"/>
                </a:solidFill>
                <a:latin typeface="Arial"/>
                <a:cs typeface="Arial"/>
              </a:defRPr>
            </a:lvl1pPr>
          </a:lstStyle>
          <a:p>
            <a:pPr marL="33619">
              <a:lnSpc>
                <a:spcPts val="1059"/>
              </a:lnSpc>
            </a:pPr>
            <a:fld id="{81D60167-4931-47E6-BA6A-407CBD079E47}" type="slidenum">
              <a:rPr lang="en-US" spc="-22" smtClean="0"/>
              <a:pPr marL="33619">
                <a:lnSpc>
                  <a:spcPts val="1059"/>
                </a:lnSpc>
              </a:pPr>
              <a:t>‹#›</a:t>
            </a:fld>
            <a:endParaRPr lang="en-US" spc="-22" dirty="0"/>
          </a:p>
        </p:txBody>
      </p:sp>
    </p:spTree>
    <p:extLst>
      <p:ext uri="{BB962C8B-B14F-4D97-AF65-F5344CB8AC3E}">
        <p14:creationId xmlns:p14="http://schemas.microsoft.com/office/powerpoint/2010/main" val="130062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4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1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6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1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3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6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BME2104 -《生物医学影像技术》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12: CT Reconstruction – Deep Leaning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0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32"/>
            <a:ext cx="10515600" cy="938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9175" y="6356357"/>
            <a:ext cx="333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BME2104 -《生物医学影像技术》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Lecture 12: CT Reconstruction – Deep Leaning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21CE3F2-4AEB-D446-A39E-E6B6B04BE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7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ogh@shanghaitech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paddlepaddle.org/03.image_classification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17" Type="http://schemas.microsoft.com/office/2007/relationships/hdphoto" Target="../media/hdphoto8.wdp"/><Relationship Id="rId2" Type="http://schemas.openxmlformats.org/officeDocument/2006/relationships/image" Target="../media/image40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microsoft.com/office/2007/relationships/hdphoto" Target="../media/hdphoto3.wdp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36.jp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73.png"/><Relationship Id="rId3" Type="http://schemas.openxmlformats.org/officeDocument/2006/relationships/image" Target="../media/image65.png"/><Relationship Id="rId21" Type="http://schemas.openxmlformats.org/officeDocument/2006/relationships/image" Target="../media/image68.png"/><Relationship Id="rId7" Type="http://schemas.openxmlformats.org/officeDocument/2006/relationships/image" Target="../media/image67.jpe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63.wmf"/><Relationship Id="rId25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7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png"/><Relationship Id="rId11" Type="http://schemas.openxmlformats.org/officeDocument/2006/relationships/image" Target="../media/image60.wmf"/><Relationship Id="rId24" Type="http://schemas.openxmlformats.org/officeDocument/2006/relationships/image" Target="../media/image71.png"/><Relationship Id="rId5" Type="http://schemas.openxmlformats.org/officeDocument/2006/relationships/image" Target="../media/image58.wmf"/><Relationship Id="rId15" Type="http://schemas.openxmlformats.org/officeDocument/2006/relationships/image" Target="../media/image62.wmf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6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350" y="1455730"/>
            <a:ext cx="10777090" cy="212506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Lecture 12: </a:t>
            </a:r>
            <a:r>
              <a:rPr lang="en-US" altLang="zh-CN" sz="3600" dirty="0"/>
              <a:t>CT Reconstruction – Deep Leaning Algorithms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36160"/>
            <a:ext cx="9144000" cy="2276850"/>
          </a:xfrm>
        </p:spPr>
        <p:txBody>
          <a:bodyPr>
            <a:normAutofit/>
          </a:bodyPr>
          <a:lstStyle/>
          <a:p>
            <a:endParaRPr lang="en-US" sz="1000" dirty="0"/>
          </a:p>
          <a:p>
            <a:r>
              <a:rPr lang="en-US" b="1" dirty="0"/>
              <a:t>Dr. Guohua Cao </a:t>
            </a:r>
            <a:r>
              <a:rPr lang="zh-CN" altLang="en-US" b="1" dirty="0"/>
              <a:t>（曹国华）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caogh@shanghaitech.edu.cn</a:t>
            </a:r>
            <a:r>
              <a:rPr lang="en-US" sz="1600" dirty="0"/>
              <a:t>  </a:t>
            </a:r>
          </a:p>
          <a:p>
            <a:r>
              <a:rPr lang="en-US" sz="1600" dirty="0"/>
              <a:t>School of Biomedical Engineering</a:t>
            </a:r>
          </a:p>
          <a:p>
            <a:r>
              <a:rPr lang="en-US" sz="1600" dirty="0"/>
              <a:t>ShanghaiTech University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C299E-6144-47B0-80BC-2651D454E9E9}"/>
              </a:ext>
            </a:extLst>
          </p:cNvPr>
          <p:cNvSpPr txBox="1"/>
          <p:nvPr/>
        </p:nvSpPr>
        <p:spPr>
          <a:xfrm>
            <a:off x="10334620" y="6123272"/>
            <a:ext cx="1290215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DAD763-299C-4A1F-B798-320E8A2618A9}" type="datetime1">
              <a:rPr lang="en-US" smtClean="0"/>
              <a:pPr/>
              <a:t>4/23/2024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32"/>
            <a:ext cx="10515600" cy="1208769"/>
          </a:xfrm>
        </p:spPr>
        <p:txBody>
          <a:bodyPr>
            <a:normAutofit/>
          </a:bodyPr>
          <a:lstStyle/>
          <a:p>
            <a:r>
              <a:rPr lang="en-US" dirty="0"/>
              <a:t>DL training is similar to Gradient Descent Search</a:t>
            </a:r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990601"/>
            <a:ext cx="8162925" cy="549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F9891-0CC4-4C6B-8B1A-DA885D3B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3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017" y="191711"/>
            <a:ext cx="10515600" cy="938815"/>
          </a:xfrm>
        </p:spPr>
        <p:txBody>
          <a:bodyPr/>
          <a:lstStyle/>
          <a:p>
            <a:r>
              <a:rPr lang="en-US" dirty="0"/>
              <a:t>Fitting/Clustering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868" y="990600"/>
            <a:ext cx="4408265" cy="3203864"/>
          </a:xfrm>
          <a:prstGeom prst="rect">
            <a:avLst/>
          </a:prstGeom>
        </p:spPr>
      </p:pic>
      <p:pic>
        <p:nvPicPr>
          <p:cNvPr id="9218" name="Picture 2" descr="Image result for neural network trai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82" y="4228917"/>
            <a:ext cx="6579870" cy="254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78399-7309-416D-830B-D49B9544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3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Contest</a:t>
            </a:r>
          </a:p>
        </p:txBody>
      </p:sp>
      <p:pic>
        <p:nvPicPr>
          <p:cNvPr id="5122" name="Picture 2" descr="Image result for imagenet conte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98" y="1636449"/>
            <a:ext cx="4565703" cy="47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52" y="1709532"/>
            <a:ext cx="4723848" cy="38649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AB83E-AB00-4548-83F6-D2321924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7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392"/>
            <a:ext cx="10515600" cy="711130"/>
          </a:xfrm>
        </p:spPr>
        <p:txBody>
          <a:bodyPr/>
          <a:lstStyle/>
          <a:p>
            <a:r>
              <a:rPr lang="en-US" dirty="0"/>
              <a:t>AlphaGo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A175F-4A32-44E5-A387-819F9D83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Image result for alpha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62" y="990600"/>
            <a:ext cx="8741538" cy="491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alphago zer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09" y="3759621"/>
            <a:ext cx="5923722" cy="29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920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838200"/>
          </a:xfrm>
        </p:spPr>
        <p:txBody>
          <a:bodyPr/>
          <a:lstStyle/>
          <a:p>
            <a:r>
              <a:rPr lang="en-US" dirty="0"/>
              <a:t>Exp Growth of Data Size</a:t>
            </a: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49" y="844571"/>
            <a:ext cx="7721788" cy="60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92F55-E091-4CF4-B6FD-B892E616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50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Growth of Depth/Complexity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36" y="1608403"/>
            <a:ext cx="8355807" cy="4679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64860" y="6369162"/>
            <a:ext cx="78015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hlinkClick r:id="rId3"/>
              </a:rPr>
              <a:t>http://book.paddlepaddle.org/03.image_classification/</a:t>
            </a:r>
            <a:r>
              <a:rPr lang="en-US" sz="20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58246" y="1326841"/>
            <a:ext cx="3307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j-lt"/>
              </a:rPr>
              <a:t>Top-5 Error Rate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0321" y="1326841"/>
            <a:ext cx="4094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q_serif"/>
              </a:rPr>
              <a:t>If the correct answer is among the top 5 guesses, it is said in Top-5; otherwise, it is considered as an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72270-636E-4961-A8CE-CA49B310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5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27" y="1173262"/>
            <a:ext cx="7372350" cy="53911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838200"/>
          </a:xfrm>
        </p:spPr>
        <p:txBody>
          <a:bodyPr/>
          <a:lstStyle/>
          <a:p>
            <a:r>
              <a:rPr lang="en-US" dirty="0"/>
              <a:t>Exp Growth of Computing Power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48E13-06B3-471C-A517-3D89364A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2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Gill Sans MT" panose="020B0502020104020203" pitchFamily="34" charset="0"/>
              </a:rPr>
              <a:t>CT Reconstruction: Sinogram to Image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B86E78-9487-4107-85C4-E97F2CAB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11A70-69A7-456A-8425-12815944EECB}" type="slidenum">
              <a:rPr lang="en-US" altLang="en-US" smtClean="0">
                <a:latin typeface="Gill Sans MT" panose="020B0502020104020203" pitchFamily="34" charset="0"/>
              </a:rPr>
              <a:pPr/>
              <a:t>17</a:t>
            </a:fld>
            <a:endParaRPr lang="en-US" altLang="en-US">
              <a:latin typeface="Gill Sans MT" panose="020B0502020104020203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 rot="16200000">
            <a:off x="3004989" y="1631977"/>
            <a:ext cx="2007264" cy="274320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34" name="Content Placeholder 5" descr="Axial 0 m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t="35104" r="18605" b="17804"/>
          <a:stretch/>
        </p:blipFill>
        <p:spPr bwMode="auto">
          <a:xfrm>
            <a:off x="7208194" y="1999944"/>
            <a:ext cx="2527667" cy="200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triped Right Arrow 5"/>
          <p:cNvSpPr/>
          <p:nvPr/>
        </p:nvSpPr>
        <p:spPr>
          <a:xfrm>
            <a:off x="5617881" y="2774917"/>
            <a:ext cx="1350683" cy="523113"/>
          </a:xfrm>
          <a:prstGeom prst="stripedRightArrow">
            <a:avLst/>
          </a:prstGeom>
          <a:solidFill>
            <a:srgbClr val="C00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DF374-77CE-4556-8000-AB8ACA520B08}"/>
              </a:ext>
            </a:extLst>
          </p:cNvPr>
          <p:cNvSpPr txBox="1"/>
          <p:nvPr/>
        </p:nvSpPr>
        <p:spPr>
          <a:xfrm>
            <a:off x="3264252" y="1509446"/>
            <a:ext cx="157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</a:rPr>
              <a:t>Sinogram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C58BF-5ABF-40F3-BEE8-1252175C5B2F}"/>
              </a:ext>
            </a:extLst>
          </p:cNvPr>
          <p:cNvSpPr txBox="1"/>
          <p:nvPr/>
        </p:nvSpPr>
        <p:spPr>
          <a:xfrm>
            <a:off x="7861618" y="1511316"/>
            <a:ext cx="157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</a:rPr>
              <a:t>CT image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AC54530-A2A5-494B-AC35-C44B1EB1AB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67663" y="4604893"/>
          <a:ext cx="7247919" cy="1478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15973">
                  <a:extLst>
                    <a:ext uri="{9D8B030D-6E8A-4147-A177-3AD203B41FA5}">
                      <a16:colId xmlns:a16="http://schemas.microsoft.com/office/drawing/2014/main" val="308789833"/>
                    </a:ext>
                  </a:extLst>
                </a:gridCol>
                <a:gridCol w="2415973">
                  <a:extLst>
                    <a:ext uri="{9D8B030D-6E8A-4147-A177-3AD203B41FA5}">
                      <a16:colId xmlns:a16="http://schemas.microsoft.com/office/drawing/2014/main" val="356977435"/>
                    </a:ext>
                  </a:extLst>
                </a:gridCol>
                <a:gridCol w="2415973">
                  <a:extLst>
                    <a:ext uri="{9D8B030D-6E8A-4147-A177-3AD203B41FA5}">
                      <a16:colId xmlns:a16="http://schemas.microsoft.com/office/drawing/2014/main" val="1857315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2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95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87400"/>
                  </a:ext>
                </a:extLst>
              </a:tr>
              <a:tr h="3312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Deep-learning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51994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9BF9214-6E0A-465B-B1DA-FF7F4F9393F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8288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152400"/>
            <a:ext cx="6772507" cy="838200"/>
          </a:xfrm>
        </p:spPr>
        <p:txBody>
          <a:bodyPr/>
          <a:lstStyle/>
          <a:p>
            <a:r>
              <a:rPr lang="en-US" dirty="0"/>
              <a:t>Analytic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077951"/>
            <a:ext cx="6883478" cy="1854820"/>
          </a:xfrm>
        </p:spPr>
        <p:txBody>
          <a:bodyPr/>
          <a:lstStyle/>
          <a:p>
            <a:r>
              <a:rPr lang="en-US" dirty="0"/>
              <a:t>The Radon transform is based on integration over hyperplanes, “thoroughly” studied.</a:t>
            </a:r>
          </a:p>
        </p:txBody>
      </p:sp>
      <p:pic>
        <p:nvPicPr>
          <p:cNvPr id="1026" name="Picture 2" descr="Johann Rad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-235"/>
            <a:ext cx="2143125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498" y="3041398"/>
            <a:ext cx="9179003" cy="36642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AB811-ABA1-4F39-9369-3BC4EF13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9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low-dimensional manifo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99" y="2673709"/>
            <a:ext cx="3641950" cy="413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155" y="1066800"/>
            <a:ext cx="8839200" cy="564623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Least Square</a:t>
            </a:r>
          </a:p>
          <a:p>
            <a:r>
              <a:rPr lang="en-US" dirty="0">
                <a:solidFill>
                  <a:srgbClr val="FF0000"/>
                </a:solidFill>
              </a:rPr>
              <a:t>Maximum Likelihood (ML)</a:t>
            </a:r>
          </a:p>
          <a:p>
            <a:r>
              <a:rPr lang="en-US" dirty="0">
                <a:solidFill>
                  <a:srgbClr val="FF0000"/>
                </a:solidFill>
              </a:rPr>
              <a:t>Maximum A Posteriori (MAP)</a:t>
            </a:r>
          </a:p>
          <a:p>
            <a:r>
              <a:rPr lang="en-US" dirty="0">
                <a:solidFill>
                  <a:srgbClr val="0000FF"/>
                </a:solidFill>
              </a:rPr>
              <a:t>Non-negativity</a:t>
            </a:r>
          </a:p>
          <a:p>
            <a:r>
              <a:rPr lang="en-US" dirty="0">
                <a:solidFill>
                  <a:srgbClr val="0000FF"/>
                </a:solidFill>
              </a:rPr>
              <a:t>Maximum Entropy</a:t>
            </a:r>
          </a:p>
          <a:p>
            <a:r>
              <a:rPr lang="en-US" dirty="0">
                <a:solidFill>
                  <a:srgbClr val="0000FF"/>
                </a:solidFill>
              </a:rPr>
              <a:t>Roughness Penalty</a:t>
            </a:r>
          </a:p>
          <a:p>
            <a:r>
              <a:rPr lang="en-US" dirty="0">
                <a:solidFill>
                  <a:srgbClr val="0000FF"/>
                </a:solidFill>
              </a:rPr>
              <a:t>Minimum Total Variation (MTV)</a:t>
            </a:r>
          </a:p>
          <a:p>
            <a:r>
              <a:rPr lang="en-US" dirty="0">
                <a:solidFill>
                  <a:srgbClr val="0000FF"/>
                </a:solidFill>
              </a:rPr>
              <a:t>Low Rank</a:t>
            </a:r>
          </a:p>
          <a:p>
            <a:r>
              <a:rPr lang="en-US" dirty="0">
                <a:solidFill>
                  <a:srgbClr val="0000FF"/>
                </a:solidFill>
              </a:rPr>
              <a:t>Dictionary Learning</a:t>
            </a:r>
          </a:p>
          <a:p>
            <a:r>
              <a:rPr lang="en-US" dirty="0">
                <a:solidFill>
                  <a:srgbClr val="0000FF"/>
                </a:solidFill>
              </a:rPr>
              <a:t>Low-dimensional Manifold</a:t>
            </a:r>
          </a:p>
          <a:p>
            <a:r>
              <a:rPr lang="en-US" dirty="0">
                <a:solidFill>
                  <a:srgbClr val="0000FF"/>
                </a:solidFill>
              </a:rPr>
              <a:t>… …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67691-B60B-4ADB-BDFB-858A1F5F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4064-7662-4B6B-8C36-CB89138F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Lecture 12: </a:t>
            </a:r>
            <a:r>
              <a:rPr lang="en-US" altLang="zh-CN" sz="3200" dirty="0"/>
              <a:t>CT Reconstruction – Deep Leaning Algorithms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3E896-0475-4F9D-9F9E-57A28A517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Machine Learning/Deep Learning</a:t>
            </a:r>
          </a:p>
          <a:p>
            <a:endParaRPr lang="en-US" sz="2000" dirty="0"/>
          </a:p>
          <a:p>
            <a:r>
              <a:rPr lang="en-US" sz="2000" dirty="0"/>
              <a:t>Use of ML/Dl in medical imaging</a:t>
            </a:r>
          </a:p>
          <a:p>
            <a:endParaRPr lang="en-US" sz="2000" dirty="0"/>
          </a:p>
          <a:p>
            <a:r>
              <a:rPr lang="en-US" sz="2000" dirty="0"/>
              <a:t>DL in CT Reconstruction</a:t>
            </a:r>
          </a:p>
          <a:p>
            <a:pPr lvl="1"/>
            <a:r>
              <a:rPr lang="en-US" sz="1600" dirty="0"/>
              <a:t>Image based</a:t>
            </a:r>
          </a:p>
          <a:p>
            <a:pPr lvl="1"/>
            <a:r>
              <a:rPr lang="en-US" sz="1600" dirty="0"/>
              <a:t>Sinogram based</a:t>
            </a:r>
          </a:p>
          <a:p>
            <a:pPr lvl="1"/>
            <a:r>
              <a:rPr lang="en-US" sz="1600" dirty="0"/>
              <a:t>Dual-domain based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Sinogram-to-image</a:t>
            </a:r>
          </a:p>
          <a:p>
            <a:pPr lvl="1"/>
            <a:r>
              <a:rPr lang="en-US" sz="1600" dirty="0"/>
              <a:t>Metal artifact reduction</a:t>
            </a:r>
          </a:p>
          <a:p>
            <a:pPr lvl="1"/>
            <a:endParaRPr lang="en-US" sz="1600" dirty="0"/>
          </a:p>
          <a:p>
            <a:r>
              <a:rPr lang="en-US" sz="2000" dirty="0"/>
              <a:t>Outlook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6E29C-DE5F-4003-9BD3-0734C2E6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1CE3F2-4AEB-D446-A39E-E6B6B04BE5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6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D2252-5F0D-4BA8-8867-A2CCBA8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75" y="365126"/>
            <a:ext cx="11385197" cy="711130"/>
          </a:xfrm>
        </p:spPr>
        <p:txBody>
          <a:bodyPr>
            <a:normAutofit fontScale="90000"/>
          </a:bodyPr>
          <a:lstStyle/>
          <a:p>
            <a:r>
              <a:rPr lang="en-US" dirty="0"/>
              <a:t> DL can be used in the full train of medical imaging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2AD22-0C61-4851-8D0E-17DF7F15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8F09B1-FEC3-4C47-A6CE-831FDFD74286}"/>
              </a:ext>
            </a:extLst>
          </p:cNvPr>
          <p:cNvGrpSpPr/>
          <p:nvPr/>
        </p:nvGrpSpPr>
        <p:grpSpPr>
          <a:xfrm>
            <a:off x="1703915" y="2265936"/>
            <a:ext cx="8784173" cy="2326131"/>
            <a:chOff x="327980" y="2290575"/>
            <a:chExt cx="11712230" cy="31015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A22B1E-A000-4BD2-9283-EAE12941A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845"/>
            <a:stretch/>
          </p:blipFill>
          <p:spPr>
            <a:xfrm>
              <a:off x="327980" y="2442365"/>
              <a:ext cx="11712230" cy="2949718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9890987-B499-40A2-95BE-9772F857C5EC}"/>
                </a:ext>
              </a:extLst>
            </p:cNvPr>
            <p:cNvSpPr/>
            <p:nvPr/>
          </p:nvSpPr>
          <p:spPr>
            <a:xfrm>
              <a:off x="9207695" y="2290575"/>
              <a:ext cx="379475" cy="7589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B82A7A-96DF-4CB9-89E0-111D733AFCC3}"/>
                </a:ext>
              </a:extLst>
            </p:cNvPr>
            <p:cNvSpPr/>
            <p:nvPr/>
          </p:nvSpPr>
          <p:spPr>
            <a:xfrm>
              <a:off x="3060200" y="2290575"/>
              <a:ext cx="379475" cy="711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8AF232-B07B-4E4C-B979-2C032DE01A63}"/>
                </a:ext>
              </a:extLst>
            </p:cNvPr>
            <p:cNvSpPr/>
            <p:nvPr/>
          </p:nvSpPr>
          <p:spPr>
            <a:xfrm>
              <a:off x="11029175" y="2290575"/>
              <a:ext cx="379475" cy="136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2F38F-3984-4B52-B22C-6F846D507873}"/>
              </a:ext>
            </a:extLst>
          </p:cNvPr>
          <p:cNvSpPr txBox="1"/>
          <p:nvPr/>
        </p:nvSpPr>
        <p:spPr>
          <a:xfrm>
            <a:off x="1984682" y="4923750"/>
            <a:ext cx="6988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Patient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A8E07-B4F8-4F08-8845-A01E7FC936A6}"/>
              </a:ext>
            </a:extLst>
          </p:cNvPr>
          <p:cNvSpPr txBox="1"/>
          <p:nvPr/>
        </p:nvSpPr>
        <p:spPr>
          <a:xfrm>
            <a:off x="9706291" y="4923750"/>
            <a:ext cx="9344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Diagnosis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465D7-6E2F-478F-8C18-CEEBFD7BB2CF}"/>
              </a:ext>
            </a:extLst>
          </p:cNvPr>
          <p:cNvSpPr/>
          <p:nvPr/>
        </p:nvSpPr>
        <p:spPr>
          <a:xfrm>
            <a:off x="9872113" y="3258238"/>
            <a:ext cx="94532" cy="56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3EA5F7EE-64AE-47FF-B2DE-51DC72287B2A}"/>
              </a:ext>
            </a:extLst>
          </p:cNvPr>
          <p:cNvSpPr/>
          <p:nvPr/>
        </p:nvSpPr>
        <p:spPr>
          <a:xfrm>
            <a:off x="2683520" y="4982775"/>
            <a:ext cx="6941598" cy="21426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8300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0FA67-7857-4BC5-B0FC-3C04DB72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F6019-886A-400E-8846-FB9B4B2B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09" y="1159431"/>
            <a:ext cx="10056382" cy="4237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2E4B52-2646-4004-96ED-ECCBE839F9C4}"/>
              </a:ext>
            </a:extLst>
          </p:cNvPr>
          <p:cNvSpPr/>
          <p:nvPr/>
        </p:nvSpPr>
        <p:spPr>
          <a:xfrm>
            <a:off x="784928" y="5896634"/>
            <a:ext cx="9524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Shanshan Wang, Guohua Cao, Yan Wang, Shu Liao, Qian Wang, Jun Shi, . . . </a:t>
            </a:r>
            <a:r>
              <a:rPr lang="en-US" sz="1400" dirty="0" err="1"/>
              <a:t>Dinggang</a:t>
            </a:r>
            <a:r>
              <a:rPr lang="en-US" sz="1400" dirty="0"/>
              <a:t> Shen, "Review and Prospect: Artificial Intelligence in Advanced Medical Imaging". Frontiers in Radiology 1 (2021).</a:t>
            </a:r>
          </a:p>
        </p:txBody>
      </p:sp>
    </p:spTree>
    <p:extLst>
      <p:ext uri="{BB962C8B-B14F-4D97-AF65-F5344CB8AC3E}">
        <p14:creationId xmlns:p14="http://schemas.microsoft.com/office/powerpoint/2010/main" val="54789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7A483-0A80-4D7D-9AB3-224A34C7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4CE6B-5F81-49A0-A158-2FDB292E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92" y="0"/>
            <a:ext cx="8393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1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Gill Sans MT" panose="020B0502020104020203" pitchFamily="34" charset="0"/>
              </a:rPr>
              <a:t>Deep Learning R</a:t>
            </a:r>
            <a:r>
              <a:rPr lang="en-US" sz="3600" dirty="0">
                <a:latin typeface="Gill Sans MT" panose="020B0502020104020203" pitchFamily="34" charset="0"/>
              </a:rPr>
              <a:t>econstruction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B86E78-9487-4107-85C4-E97F2CAB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11A70-69A7-456A-8425-12815944EECB}" type="slidenum">
              <a:rPr lang="en-US" altLang="en-US" smtClean="0">
                <a:latin typeface="Gill Sans MT" panose="020B0502020104020203" pitchFamily="34" charset="0"/>
              </a:rPr>
              <a:pPr/>
              <a:t>23</a:t>
            </a:fld>
            <a:endParaRPr lang="en-US" altLang="en-US">
              <a:latin typeface="Gill Sans MT" panose="020B0502020104020203" pitchFamily="34" charset="0"/>
            </a:endParaRPr>
          </a:p>
        </p:txBody>
      </p:sp>
      <p:pic>
        <p:nvPicPr>
          <p:cNvPr id="34" name="Content Placeholder 5" descr="Axial 0 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t="35104" r="18605" b="17804"/>
          <a:stretch/>
        </p:blipFill>
        <p:spPr bwMode="auto">
          <a:xfrm>
            <a:off x="7248656" y="4599416"/>
            <a:ext cx="230293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triped Right Arrow 5"/>
          <p:cNvSpPr/>
          <p:nvPr/>
        </p:nvSpPr>
        <p:spPr>
          <a:xfrm>
            <a:off x="5489744" y="2378407"/>
            <a:ext cx="1350683" cy="523113"/>
          </a:xfrm>
          <a:prstGeom prst="stripedRightArrow">
            <a:avLst/>
          </a:prstGeom>
          <a:solidFill>
            <a:srgbClr val="C00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DF374-77CE-4556-8000-AB8ACA520B08}"/>
              </a:ext>
            </a:extLst>
          </p:cNvPr>
          <p:cNvSpPr txBox="1"/>
          <p:nvPr/>
        </p:nvSpPr>
        <p:spPr>
          <a:xfrm>
            <a:off x="3264252" y="1509446"/>
            <a:ext cx="157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</a:rPr>
              <a:t>Sinogram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C58BF-5ABF-40F3-BEE8-1252175C5B2F}"/>
              </a:ext>
            </a:extLst>
          </p:cNvPr>
          <p:cNvSpPr txBox="1"/>
          <p:nvPr/>
        </p:nvSpPr>
        <p:spPr>
          <a:xfrm>
            <a:off x="7861618" y="1511316"/>
            <a:ext cx="157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</a:rPr>
              <a:t>CT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BF9214-6E0A-465B-B1DA-FF7F4F9393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A2190-3BB9-4F80-A78A-8CF76FA43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040" y="1694112"/>
            <a:ext cx="2306845" cy="1828800"/>
          </a:xfrm>
          <a:prstGeom prst="rect">
            <a:avLst/>
          </a:prstGeom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A8544FC0-39AB-435A-8488-928DCF35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60" y="4599416"/>
            <a:ext cx="250051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3CA9B1-6A54-4715-9843-E7923FF48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60" y="1694112"/>
            <a:ext cx="2501660" cy="182880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ACA8371-6E8E-4D7B-AF65-0DC0501B80AB}"/>
              </a:ext>
            </a:extLst>
          </p:cNvPr>
          <p:cNvSpPr/>
          <p:nvPr/>
        </p:nvSpPr>
        <p:spPr>
          <a:xfrm>
            <a:off x="3609048" y="3707578"/>
            <a:ext cx="299405" cy="645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B52F57E-90C1-4008-8A7E-32998F83C898}"/>
              </a:ext>
            </a:extLst>
          </p:cNvPr>
          <p:cNvSpPr/>
          <p:nvPr/>
        </p:nvSpPr>
        <p:spPr>
          <a:xfrm>
            <a:off x="8311195" y="3705708"/>
            <a:ext cx="299405" cy="645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A3D2E35-264C-4CF9-9BF7-094D1E3AEA66}"/>
              </a:ext>
            </a:extLst>
          </p:cNvPr>
          <p:cNvSpPr/>
          <p:nvPr/>
        </p:nvSpPr>
        <p:spPr>
          <a:xfrm>
            <a:off x="5489744" y="5389295"/>
            <a:ext cx="1201667" cy="42078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AB2BA-092F-4F9D-9B4A-11B3A5B642E2}"/>
              </a:ext>
            </a:extLst>
          </p:cNvPr>
          <p:cNvSpPr txBox="1"/>
          <p:nvPr/>
        </p:nvSpPr>
        <p:spPr>
          <a:xfrm>
            <a:off x="2795798" y="1290680"/>
            <a:ext cx="18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Sinogram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9D6DE5-1F28-4468-ABDF-EA9A0D89768A}"/>
              </a:ext>
            </a:extLst>
          </p:cNvPr>
          <p:cNvSpPr txBox="1"/>
          <p:nvPr/>
        </p:nvSpPr>
        <p:spPr>
          <a:xfrm>
            <a:off x="7408832" y="1309562"/>
            <a:ext cx="18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800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839200" cy="838200"/>
          </a:xfrm>
        </p:spPr>
        <p:txBody>
          <a:bodyPr/>
          <a:lstStyle/>
          <a:p>
            <a:r>
              <a:rPr lang="en-US" dirty="0"/>
              <a:t>Post-Processing: Image to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392F6A-69B1-4DE8-8D46-E7E74D9B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48" y="1203996"/>
            <a:ext cx="6983426" cy="5159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123CA-C8C3-406F-A22F-13CDF792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47" y="1167582"/>
            <a:ext cx="6983426" cy="51597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3B61BA-2B6E-421A-A5C9-81295EC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06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D1F1-5D33-44C1-AB58-D8254AAF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DD-Net:</a:t>
            </a:r>
            <a:r>
              <a:rPr lang="zh-CN" altLang="en-US" sz="3200" dirty="0"/>
              <a:t> </a:t>
            </a:r>
            <a:r>
              <a:rPr lang="en-US" sz="3200" dirty="0"/>
              <a:t>Sparse-view CT Reconstruction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633FF-D558-4C34-8B3B-D3862E29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FEC-0290-4689-B424-22150789FF56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41363-90B6-43A2-8227-1BDA00F5F0C4}"/>
              </a:ext>
            </a:extLst>
          </p:cNvPr>
          <p:cNvSpPr/>
          <p:nvPr/>
        </p:nvSpPr>
        <p:spPr>
          <a:xfrm>
            <a:off x="2747872" y="6019825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Z. Zhang, …, </a:t>
            </a:r>
            <a:r>
              <a:rPr lang="en-US" b="1" i="1" dirty="0">
                <a:solidFill>
                  <a:schemeClr val="bg1"/>
                </a:solidFill>
              </a:rPr>
              <a:t>G. Cao*</a:t>
            </a:r>
            <a:r>
              <a:rPr lang="en-US" i="1" dirty="0">
                <a:solidFill>
                  <a:schemeClr val="bg1"/>
                </a:solidFill>
              </a:rPr>
              <a:t>, IEEE TMI (2018)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66015-C5F0-487B-8261-53A7B20E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32" y="1377571"/>
            <a:ext cx="6736253" cy="44324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752308-8F36-4372-8059-F89698E55D0C}"/>
              </a:ext>
            </a:extLst>
          </p:cNvPr>
          <p:cNvSpPr/>
          <p:nvPr/>
        </p:nvSpPr>
        <p:spPr>
          <a:xfrm>
            <a:off x="7380286" y="4116200"/>
            <a:ext cx="2264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(A) Original image, (B) FBP, (C) PWLS-TGV, (D) R-NLTV, (E) </a:t>
            </a:r>
            <a:r>
              <a:rPr lang="pt-BR" b="1" dirty="0">
                <a:solidFill>
                  <a:srgbClr val="C00000"/>
                </a:solidFill>
              </a:rPr>
              <a:t>DD-Net</a:t>
            </a:r>
            <a:r>
              <a:rPr lang="pt-BR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785A7-7050-4D9A-85F9-E4B2EDDEB1E3}"/>
              </a:ext>
            </a:extLst>
          </p:cNvPr>
          <p:cNvSpPr/>
          <p:nvPr/>
        </p:nvSpPr>
        <p:spPr>
          <a:xfrm>
            <a:off x="2747618" y="6324866"/>
            <a:ext cx="523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X. Dong, </a:t>
            </a:r>
            <a:r>
              <a:rPr lang="en-US" b="1" i="1" dirty="0">
                <a:solidFill>
                  <a:schemeClr val="bg1"/>
                </a:solidFill>
              </a:rPr>
              <a:t>G. Cao*</a:t>
            </a:r>
            <a:r>
              <a:rPr lang="en-US" i="1" dirty="0">
                <a:solidFill>
                  <a:schemeClr val="bg1"/>
                </a:solidFill>
              </a:rPr>
              <a:t>, SPIE-Medical Imaging (2019)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A803D-4AC5-49C1-BA02-D6EBF446FBDE}"/>
              </a:ext>
            </a:extLst>
          </p:cNvPr>
          <p:cNvSpPr txBox="1"/>
          <p:nvPr/>
        </p:nvSpPr>
        <p:spPr>
          <a:xfrm rot="10800000">
            <a:off x="2101084" y="1566730"/>
            <a:ext cx="738664" cy="4273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120 views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BFB271-CFBA-468B-A269-8497144C207F}"/>
              </a:ext>
            </a:extLst>
          </p:cNvPr>
          <p:cNvSpPr/>
          <p:nvPr/>
        </p:nvSpPr>
        <p:spPr>
          <a:xfrm>
            <a:off x="635409" y="6111340"/>
            <a:ext cx="10171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Zhicheng Zhang, </a:t>
            </a:r>
            <a:r>
              <a:rPr lang="en-US" sz="1400" i="1" dirty="0" err="1"/>
              <a:t>Xiaokun</a:t>
            </a:r>
            <a:r>
              <a:rPr lang="en-US" sz="1400" i="1" dirty="0"/>
              <a:t> Liang, Xu Dong, Yaoqin Xie, and Guohua Cao, "A Sparse-View CT Reconstruction Method Based on Combination of </a:t>
            </a:r>
            <a:r>
              <a:rPr lang="en-US" sz="1400" i="1" dirty="0" err="1"/>
              <a:t>DenseNet</a:t>
            </a:r>
            <a:r>
              <a:rPr lang="en-US" sz="1400" i="1" dirty="0"/>
              <a:t> and Deconvolution". IEEE Trans Med Imaging 37(6): p. 1407-1417 (2018).</a:t>
            </a:r>
          </a:p>
        </p:txBody>
      </p:sp>
    </p:spTree>
    <p:extLst>
      <p:ext uri="{BB962C8B-B14F-4D97-AF65-F5344CB8AC3E}">
        <p14:creationId xmlns:p14="http://schemas.microsoft.com/office/powerpoint/2010/main" val="1546659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A742-29BA-45A8-9BBF-1AF38114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DD-Net: DenseNet + Deconvolution</a:t>
            </a:r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003" y="1439702"/>
            <a:ext cx="9123365" cy="494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9507367" y="1439701"/>
            <a:ext cx="122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DenseNet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8355027" y="4631335"/>
            <a:ext cx="2336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Deconvolution network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E5AE7-3194-4DBA-8E17-775B773AFD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457200" cy="457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9A058-DCB2-4CFC-906B-FC501207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FEC-0290-4689-B424-22150789FF56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RED-CNN: CT Denoising</a:t>
            </a:r>
          </a:p>
        </p:txBody>
      </p:sp>
      <p:sp>
        <p:nvSpPr>
          <p:cNvPr id="4" name="Pentagon 3"/>
          <p:cNvSpPr/>
          <p:nvPr/>
        </p:nvSpPr>
        <p:spPr bwMode="auto">
          <a:xfrm flipH="1">
            <a:off x="3826373" y="4309459"/>
            <a:ext cx="441239" cy="312517"/>
          </a:xfrm>
          <a:prstGeom prst="homePlat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5" name="Pentagon 4"/>
          <p:cNvSpPr/>
          <p:nvPr/>
        </p:nvSpPr>
        <p:spPr bwMode="auto">
          <a:xfrm flipH="1">
            <a:off x="3597874" y="4309459"/>
            <a:ext cx="228499" cy="312517"/>
          </a:xfrm>
          <a:prstGeom prst="homePlat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6" name="Pentagon 5"/>
          <p:cNvSpPr/>
          <p:nvPr/>
        </p:nvSpPr>
        <p:spPr bwMode="auto">
          <a:xfrm flipH="1">
            <a:off x="4831497" y="4309459"/>
            <a:ext cx="441239" cy="312517"/>
          </a:xfrm>
          <a:prstGeom prst="homePlat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7" name="Pentagon 6"/>
          <p:cNvSpPr/>
          <p:nvPr/>
        </p:nvSpPr>
        <p:spPr bwMode="auto">
          <a:xfrm flipH="1">
            <a:off x="4602998" y="4309459"/>
            <a:ext cx="228499" cy="312517"/>
          </a:xfrm>
          <a:prstGeom prst="homePlat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8" name="Pentagon 7"/>
          <p:cNvSpPr/>
          <p:nvPr/>
        </p:nvSpPr>
        <p:spPr bwMode="auto">
          <a:xfrm flipH="1">
            <a:off x="5848195" y="4309459"/>
            <a:ext cx="441239" cy="312517"/>
          </a:xfrm>
          <a:prstGeom prst="homePlat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9" name="Pentagon 8"/>
          <p:cNvSpPr/>
          <p:nvPr/>
        </p:nvSpPr>
        <p:spPr bwMode="auto">
          <a:xfrm flipH="1">
            <a:off x="5619696" y="4309459"/>
            <a:ext cx="228499" cy="312517"/>
          </a:xfrm>
          <a:prstGeom prst="homePlat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10" name="Pentagon 9"/>
          <p:cNvSpPr/>
          <p:nvPr/>
        </p:nvSpPr>
        <p:spPr bwMode="auto">
          <a:xfrm flipH="1">
            <a:off x="6868928" y="4309459"/>
            <a:ext cx="441239" cy="312517"/>
          </a:xfrm>
          <a:prstGeom prst="homePlat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11" name="Pentagon 10"/>
          <p:cNvSpPr/>
          <p:nvPr/>
        </p:nvSpPr>
        <p:spPr bwMode="auto">
          <a:xfrm flipH="1">
            <a:off x="6640429" y="4309459"/>
            <a:ext cx="228499" cy="312517"/>
          </a:xfrm>
          <a:prstGeom prst="homePlat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12" name="Rectangle 11"/>
          <p:cNvSpPr/>
          <p:nvPr/>
        </p:nvSpPr>
        <p:spPr bwMode="auto">
          <a:xfrm>
            <a:off x="4262595" y="4221235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13" name="Rectangle 12"/>
          <p:cNvSpPr/>
          <p:nvPr/>
        </p:nvSpPr>
        <p:spPr bwMode="auto">
          <a:xfrm>
            <a:off x="4474202" y="3941098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4262595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4384836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4262595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4384836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3257470" y="4221235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19" name="Rectangle 18"/>
          <p:cNvSpPr/>
          <p:nvPr/>
        </p:nvSpPr>
        <p:spPr bwMode="auto">
          <a:xfrm>
            <a:off x="3469077" y="3941098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257470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3379711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3257470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3379711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279293" y="4221235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25" name="Rectangle 24"/>
          <p:cNvSpPr/>
          <p:nvPr/>
        </p:nvSpPr>
        <p:spPr bwMode="auto">
          <a:xfrm>
            <a:off x="5490900" y="3941098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cxnSp>
        <p:nvCxnSpPr>
          <p:cNvPr id="26" name="Straight Connector 25"/>
          <p:cNvCxnSpPr/>
          <p:nvPr/>
        </p:nvCxnSpPr>
        <p:spPr bwMode="auto">
          <a:xfrm flipV="1">
            <a:off x="5279293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5401534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5279293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5401534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6295989" y="4221235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31" name="Rectangle 30"/>
          <p:cNvSpPr/>
          <p:nvPr/>
        </p:nvSpPr>
        <p:spPr bwMode="auto">
          <a:xfrm>
            <a:off x="6507596" y="3941098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6295989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6418230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6295989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6418230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35"/>
          <p:cNvSpPr/>
          <p:nvPr/>
        </p:nvSpPr>
        <p:spPr bwMode="auto">
          <a:xfrm>
            <a:off x="7316722" y="4221235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37" name="Rectangle 36"/>
          <p:cNvSpPr/>
          <p:nvPr/>
        </p:nvSpPr>
        <p:spPr bwMode="auto">
          <a:xfrm>
            <a:off x="7528329" y="3941098"/>
            <a:ext cx="122241" cy="769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cxnSp>
        <p:nvCxnSpPr>
          <p:cNvPr id="38" name="Straight Connector 37"/>
          <p:cNvCxnSpPr/>
          <p:nvPr/>
        </p:nvCxnSpPr>
        <p:spPr bwMode="auto">
          <a:xfrm flipV="1">
            <a:off x="7316722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flipV="1">
            <a:off x="7438963" y="3940634"/>
            <a:ext cx="211607" cy="28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flipV="1">
            <a:off x="7316722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438963" y="4710663"/>
            <a:ext cx="211607" cy="280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3597873" y="3023215"/>
            <a:ext cx="669738" cy="312517"/>
            <a:chOff x="2291788" y="879676"/>
            <a:chExt cx="983847" cy="312517"/>
          </a:xfrm>
        </p:grpSpPr>
        <p:sp>
          <p:nvSpPr>
            <p:cNvPr id="43" name="Pentagon 42"/>
            <p:cNvSpPr/>
            <p:nvPr/>
          </p:nvSpPr>
          <p:spPr bwMode="auto">
            <a:xfrm>
              <a:off x="2291788" y="879676"/>
              <a:ext cx="648182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44" name="Pentagon 43"/>
            <p:cNvSpPr/>
            <p:nvPr/>
          </p:nvSpPr>
          <p:spPr bwMode="auto">
            <a:xfrm>
              <a:off x="2939970" y="879676"/>
              <a:ext cx="335665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02997" y="3023215"/>
            <a:ext cx="669738" cy="312517"/>
            <a:chOff x="2291788" y="879676"/>
            <a:chExt cx="983847" cy="312517"/>
          </a:xfrm>
        </p:grpSpPr>
        <p:sp>
          <p:nvSpPr>
            <p:cNvPr id="46" name="Pentagon 45"/>
            <p:cNvSpPr/>
            <p:nvPr/>
          </p:nvSpPr>
          <p:spPr bwMode="auto">
            <a:xfrm>
              <a:off x="2291788" y="879676"/>
              <a:ext cx="648182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47" name="Pentagon 46"/>
            <p:cNvSpPr/>
            <p:nvPr/>
          </p:nvSpPr>
          <p:spPr bwMode="auto">
            <a:xfrm>
              <a:off x="2939970" y="879676"/>
              <a:ext cx="335665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619695" y="3023215"/>
            <a:ext cx="669738" cy="312517"/>
            <a:chOff x="2291788" y="879676"/>
            <a:chExt cx="983847" cy="312517"/>
          </a:xfrm>
        </p:grpSpPr>
        <p:sp>
          <p:nvSpPr>
            <p:cNvPr id="49" name="Pentagon 48"/>
            <p:cNvSpPr/>
            <p:nvPr/>
          </p:nvSpPr>
          <p:spPr bwMode="auto">
            <a:xfrm>
              <a:off x="2291788" y="879676"/>
              <a:ext cx="648182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50" name="Pentagon 49"/>
            <p:cNvSpPr/>
            <p:nvPr/>
          </p:nvSpPr>
          <p:spPr bwMode="auto">
            <a:xfrm>
              <a:off x="2939970" y="879676"/>
              <a:ext cx="335665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640428" y="3023215"/>
            <a:ext cx="669738" cy="312517"/>
            <a:chOff x="2291788" y="879676"/>
            <a:chExt cx="983847" cy="312517"/>
          </a:xfrm>
        </p:grpSpPr>
        <p:sp>
          <p:nvSpPr>
            <p:cNvPr id="52" name="Pentagon 51"/>
            <p:cNvSpPr/>
            <p:nvPr/>
          </p:nvSpPr>
          <p:spPr bwMode="auto">
            <a:xfrm>
              <a:off x="2291788" y="879676"/>
              <a:ext cx="648182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53" name="Pentagon 52"/>
            <p:cNvSpPr/>
            <p:nvPr/>
          </p:nvSpPr>
          <p:spPr bwMode="auto">
            <a:xfrm>
              <a:off x="2939970" y="879676"/>
              <a:ext cx="335665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62594" y="2654391"/>
            <a:ext cx="333848" cy="1050165"/>
            <a:chOff x="1828800" y="1053296"/>
            <a:chExt cx="1390891" cy="437523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cxnSp>
          <p:nvCxnSpPr>
            <p:cNvPr id="57" name="Straight Connector 56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1" name="Group 60"/>
          <p:cNvGrpSpPr/>
          <p:nvPr/>
        </p:nvGrpSpPr>
        <p:grpSpPr>
          <a:xfrm>
            <a:off x="3257469" y="2654391"/>
            <a:ext cx="333848" cy="1050165"/>
            <a:chOff x="1828800" y="1053296"/>
            <a:chExt cx="1390891" cy="4375231"/>
          </a:xfrm>
        </p:grpSpPr>
        <p:sp>
          <p:nvSpPr>
            <p:cNvPr id="62" name="Rectangle 61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cxnSp>
          <p:nvCxnSpPr>
            <p:cNvPr id="64" name="Straight Connector 63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67"/>
          <p:cNvGrpSpPr/>
          <p:nvPr/>
        </p:nvGrpSpPr>
        <p:grpSpPr>
          <a:xfrm>
            <a:off x="5279292" y="2654391"/>
            <a:ext cx="333848" cy="1050165"/>
            <a:chOff x="1828800" y="1053296"/>
            <a:chExt cx="1390891" cy="4375231"/>
          </a:xfrm>
        </p:grpSpPr>
        <p:sp>
          <p:nvSpPr>
            <p:cNvPr id="69" name="Rectangle 68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cxnSp>
          <p:nvCxnSpPr>
            <p:cNvPr id="71" name="Straight Connector 70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5" name="Group 74"/>
          <p:cNvGrpSpPr/>
          <p:nvPr/>
        </p:nvGrpSpPr>
        <p:grpSpPr>
          <a:xfrm>
            <a:off x="6295988" y="2654391"/>
            <a:ext cx="333848" cy="1050165"/>
            <a:chOff x="1828800" y="1053296"/>
            <a:chExt cx="1390891" cy="4375231"/>
          </a:xfrm>
        </p:grpSpPr>
        <p:sp>
          <p:nvSpPr>
            <p:cNvPr id="76" name="Rectangle 75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cxnSp>
          <p:nvCxnSpPr>
            <p:cNvPr id="78" name="Straight Connector 77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2" name="Group 81"/>
          <p:cNvGrpSpPr/>
          <p:nvPr/>
        </p:nvGrpSpPr>
        <p:grpSpPr>
          <a:xfrm>
            <a:off x="7316721" y="2654391"/>
            <a:ext cx="333848" cy="1050165"/>
            <a:chOff x="1828800" y="1053296"/>
            <a:chExt cx="1390891" cy="4375231"/>
          </a:xfrm>
        </p:grpSpPr>
        <p:sp>
          <p:nvSpPr>
            <p:cNvPr id="83" name="Rectangle 82"/>
            <p:cNvSpPr/>
            <p:nvPr/>
          </p:nvSpPr>
          <p:spPr bwMode="auto">
            <a:xfrm>
              <a:off x="1828800" y="2222339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2710405" y="1055225"/>
              <a:ext cx="509286" cy="32061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cxnSp>
          <p:nvCxnSpPr>
            <p:cNvPr id="85" name="Straight Connector 84"/>
            <p:cNvCxnSpPr/>
            <p:nvPr/>
          </p:nvCxnSpPr>
          <p:spPr bwMode="auto">
            <a:xfrm flipV="1">
              <a:off x="1828800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 flipV="1">
              <a:off x="2338086" y="1053296"/>
              <a:ext cx="881605" cy="1169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 flipV="1">
              <a:off x="1828800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2338086" y="4261413"/>
              <a:ext cx="881605" cy="1167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9" name="Straight Arrow Connector 88"/>
          <p:cNvCxnSpPr/>
          <p:nvPr/>
        </p:nvCxnSpPr>
        <p:spPr bwMode="auto">
          <a:xfrm>
            <a:off x="3566265" y="1684730"/>
            <a:ext cx="5329285" cy="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flipH="1">
            <a:off x="3124481" y="5949934"/>
            <a:ext cx="5329285" cy="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91" name="Group 90"/>
          <p:cNvGrpSpPr/>
          <p:nvPr/>
        </p:nvGrpSpPr>
        <p:grpSpPr>
          <a:xfrm>
            <a:off x="7657126" y="3023215"/>
            <a:ext cx="1326743" cy="1598761"/>
            <a:chOff x="6497833" y="1256033"/>
            <a:chExt cx="1326743" cy="1598761"/>
          </a:xfrm>
        </p:grpSpPr>
        <p:cxnSp>
          <p:nvCxnSpPr>
            <p:cNvPr id="92" name="Straight Arrow Connector 91"/>
            <p:cNvCxnSpPr>
              <a:stCxn id="105" idx="3"/>
              <a:endCxn id="93" idx="1"/>
            </p:cNvCxnSpPr>
            <p:nvPr/>
          </p:nvCxnSpPr>
          <p:spPr bwMode="auto">
            <a:xfrm>
              <a:off x="7167571" y="1412292"/>
              <a:ext cx="323157" cy="660156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3" name="Rectangle 92"/>
            <p:cNvSpPr/>
            <p:nvPr/>
          </p:nvSpPr>
          <p:spPr bwMode="auto">
            <a:xfrm>
              <a:off x="7490728" y="1687665"/>
              <a:ext cx="122241" cy="7695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702335" y="1407528"/>
              <a:ext cx="122241" cy="7695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cxnSp>
          <p:nvCxnSpPr>
            <p:cNvPr id="95" name="Straight Connector 94"/>
            <p:cNvCxnSpPr/>
            <p:nvPr/>
          </p:nvCxnSpPr>
          <p:spPr bwMode="auto">
            <a:xfrm flipV="1">
              <a:off x="7490728" y="1407065"/>
              <a:ext cx="211607" cy="28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 flipV="1">
              <a:off x="7612969" y="1407065"/>
              <a:ext cx="211607" cy="28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 flipV="1">
              <a:off x="7490728" y="2177093"/>
              <a:ext cx="211607" cy="2801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auto">
            <a:xfrm flipV="1">
              <a:off x="7612969" y="2177093"/>
              <a:ext cx="211607" cy="2801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Pentagon 98"/>
            <p:cNvSpPr/>
            <p:nvPr/>
          </p:nvSpPr>
          <p:spPr bwMode="auto">
            <a:xfrm flipH="1">
              <a:off x="6726332" y="2542277"/>
              <a:ext cx="441239" cy="312517"/>
            </a:xfrm>
            <a:prstGeom prst="homePlate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100" name="Pentagon 99"/>
            <p:cNvSpPr/>
            <p:nvPr/>
          </p:nvSpPr>
          <p:spPr bwMode="auto">
            <a:xfrm flipH="1">
              <a:off x="6497833" y="2542277"/>
              <a:ext cx="228499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6497833" y="1256033"/>
              <a:ext cx="669738" cy="312517"/>
              <a:chOff x="2291788" y="879676"/>
              <a:chExt cx="983847" cy="312517"/>
            </a:xfrm>
          </p:grpSpPr>
          <p:sp>
            <p:nvSpPr>
              <p:cNvPr id="104" name="Pentagon 103"/>
              <p:cNvSpPr/>
              <p:nvPr/>
            </p:nvSpPr>
            <p:spPr bwMode="auto">
              <a:xfrm>
                <a:off x="2291788" y="879676"/>
                <a:ext cx="648182" cy="312517"/>
              </a:xfrm>
              <a:prstGeom prst="homePlat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 err="1"/>
              </a:p>
            </p:txBody>
          </p:sp>
          <p:sp>
            <p:nvSpPr>
              <p:cNvPr id="105" name="Pentagon 104"/>
              <p:cNvSpPr/>
              <p:nvPr/>
            </p:nvSpPr>
            <p:spPr bwMode="auto">
              <a:xfrm>
                <a:off x="2939970" y="879676"/>
                <a:ext cx="335665" cy="312517"/>
              </a:xfrm>
              <a:prstGeom prst="homePlat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 err="1"/>
              </a:p>
            </p:txBody>
          </p:sp>
        </p:grpSp>
        <p:cxnSp>
          <p:nvCxnSpPr>
            <p:cNvPr id="102" name="Straight Arrow Connector 101"/>
            <p:cNvCxnSpPr>
              <a:stCxn id="93" idx="1"/>
              <a:endCxn id="99" idx="1"/>
            </p:cNvCxnSpPr>
            <p:nvPr/>
          </p:nvCxnSpPr>
          <p:spPr bwMode="auto">
            <a:xfrm flipH="1">
              <a:off x="7167571" y="2072448"/>
              <a:ext cx="323157" cy="626088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3" name="Straight Arrow Connector 102"/>
            <p:cNvCxnSpPr>
              <a:stCxn id="104" idx="1"/>
              <a:endCxn id="99" idx="3"/>
            </p:cNvCxnSpPr>
            <p:nvPr/>
          </p:nvCxnSpPr>
          <p:spPr bwMode="auto">
            <a:xfrm>
              <a:off x="6497833" y="1412292"/>
              <a:ext cx="228499" cy="1286244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06" name="Straight Arrow Connector 105"/>
          <p:cNvCxnSpPr>
            <a:stCxn id="49" idx="1"/>
            <a:endCxn id="8" idx="3"/>
          </p:cNvCxnSpPr>
          <p:nvPr/>
        </p:nvCxnSpPr>
        <p:spPr bwMode="auto">
          <a:xfrm>
            <a:off x="5619696" y="3179473"/>
            <a:ext cx="228499" cy="128624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Straight Arrow Connector 106"/>
          <p:cNvCxnSpPr>
            <a:stCxn id="43" idx="1"/>
            <a:endCxn id="4" idx="3"/>
          </p:cNvCxnSpPr>
          <p:nvPr/>
        </p:nvCxnSpPr>
        <p:spPr bwMode="auto">
          <a:xfrm>
            <a:off x="3597874" y="3179473"/>
            <a:ext cx="228499" cy="128624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08" name="Group 107"/>
          <p:cNvGrpSpPr/>
          <p:nvPr/>
        </p:nvGrpSpPr>
        <p:grpSpPr>
          <a:xfrm>
            <a:off x="9084336" y="4355903"/>
            <a:ext cx="1371600" cy="1931997"/>
            <a:chOff x="7107265" y="3956980"/>
            <a:chExt cx="1371600" cy="1931997"/>
          </a:xfrm>
        </p:grpSpPr>
        <p:sp>
          <p:nvSpPr>
            <p:cNvPr id="109" name="Pentagon 108"/>
            <p:cNvSpPr/>
            <p:nvPr/>
          </p:nvSpPr>
          <p:spPr bwMode="auto">
            <a:xfrm>
              <a:off x="7211440" y="3956980"/>
              <a:ext cx="441239" cy="312517"/>
            </a:xfrm>
            <a:prstGeom prst="homePlat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110" name="Pentagon 109"/>
            <p:cNvSpPr/>
            <p:nvPr/>
          </p:nvSpPr>
          <p:spPr bwMode="auto">
            <a:xfrm>
              <a:off x="7211440" y="5263651"/>
              <a:ext cx="228499" cy="312517"/>
            </a:xfrm>
            <a:prstGeom prst="homePlat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111" name="Pentagon 110"/>
            <p:cNvSpPr/>
            <p:nvPr/>
          </p:nvSpPr>
          <p:spPr bwMode="auto">
            <a:xfrm>
              <a:off x="7211440" y="4610316"/>
              <a:ext cx="441239" cy="312517"/>
            </a:xfrm>
            <a:prstGeom prst="homePlate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07265" y="4278605"/>
              <a:ext cx="1371600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400" b="1" i="1" dirty="0">
                  <a:solidFill>
                    <a:srgbClr val="FF0000"/>
                  </a:solidFill>
                  <a:ea typeface="Arial" charset="0"/>
                  <a:cs typeface="Arial" panose="020B0604020202020204" pitchFamily="34" charset="0"/>
                </a:rPr>
                <a:t>Convolutional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107265" y="4919607"/>
              <a:ext cx="1371600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400" b="1" i="1" dirty="0">
                  <a:solidFill>
                    <a:srgbClr val="00B050"/>
                  </a:solidFill>
                  <a:ea typeface="Arial" charset="0"/>
                  <a:cs typeface="Arial" panose="020B0604020202020204" pitchFamily="34" charset="0"/>
                </a:rPr>
                <a:t>De-conv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107265" y="5581200"/>
              <a:ext cx="1371600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400" b="1" i="1" dirty="0">
                  <a:solidFill>
                    <a:srgbClr val="00B0F0"/>
                  </a:solidFill>
                  <a:ea typeface="Arial" charset="0"/>
                  <a:cs typeface="Arial" panose="020B0604020202020204" pitchFamily="34" charset="0"/>
                </a:rPr>
                <a:t>ReLU</a:t>
              </a: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4982223" y="5957335"/>
            <a:ext cx="1745592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i="1" dirty="0">
                <a:ea typeface="Arial" charset="0"/>
                <a:cs typeface="Arial" panose="020B0604020202020204" pitchFamily="34" charset="0"/>
              </a:rPr>
              <a:t>Decoder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208253" y="1338389"/>
            <a:ext cx="1745592" cy="338554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i="1" dirty="0">
                <a:ea typeface="Arial" charset="0"/>
                <a:cs typeface="Arial" panose="020B0604020202020204" pitchFamily="34" charset="0"/>
              </a:rPr>
              <a:t>Encoder</a:t>
            </a:r>
          </a:p>
        </p:txBody>
      </p:sp>
      <p:pic>
        <p:nvPicPr>
          <p:cNvPr id="117" name="Picture 116"/>
          <p:cNvPicPr preferRelativeResize="0">
            <a:picLocks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344" y="1745897"/>
            <a:ext cx="914400" cy="914400"/>
          </a:xfrm>
          <a:prstGeom prst="rect">
            <a:avLst/>
          </a:prstGeom>
        </p:spPr>
      </p:pic>
      <p:pic>
        <p:nvPicPr>
          <p:cNvPr id="118" name="Picture 117"/>
          <p:cNvPicPr preferRelativeResize="0">
            <a:picLocks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11" y="1745897"/>
            <a:ext cx="914400" cy="914400"/>
          </a:xfrm>
          <a:prstGeom prst="rect">
            <a:avLst/>
          </a:prstGeom>
        </p:spPr>
      </p:pic>
      <p:pic>
        <p:nvPicPr>
          <p:cNvPr id="119" name="Picture 118"/>
          <p:cNvPicPr preferRelativeResize="0">
            <a:picLocks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078" y="1745897"/>
            <a:ext cx="914400" cy="914400"/>
          </a:xfrm>
          <a:prstGeom prst="rect">
            <a:avLst/>
          </a:prstGeom>
        </p:spPr>
      </p:pic>
      <p:pic>
        <p:nvPicPr>
          <p:cNvPr id="120" name="Picture 119"/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46" y="1745897"/>
            <a:ext cx="914400" cy="914400"/>
          </a:xfrm>
          <a:prstGeom prst="rect">
            <a:avLst/>
          </a:prstGeom>
        </p:spPr>
      </p:pic>
      <p:pic>
        <p:nvPicPr>
          <p:cNvPr id="121" name="Picture 120"/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80" y="3107364"/>
            <a:ext cx="914400" cy="914400"/>
          </a:xfrm>
          <a:prstGeom prst="rect">
            <a:avLst/>
          </a:prstGeom>
        </p:spPr>
      </p:pic>
      <p:pic>
        <p:nvPicPr>
          <p:cNvPr id="122" name="Picture 121"/>
          <p:cNvPicPr preferRelativeResize="0">
            <a:picLocks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40" y="4982681"/>
            <a:ext cx="914400" cy="914400"/>
          </a:xfrm>
          <a:prstGeom prst="rect">
            <a:avLst/>
          </a:prstGeom>
        </p:spPr>
      </p:pic>
      <p:pic>
        <p:nvPicPr>
          <p:cNvPr id="123" name="Picture 122"/>
          <p:cNvPicPr preferRelativeResize="0">
            <a:picLocks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55" y="4975770"/>
            <a:ext cx="914400" cy="914400"/>
          </a:xfrm>
          <a:prstGeom prst="rect">
            <a:avLst/>
          </a:prstGeom>
        </p:spPr>
      </p:pic>
      <p:pic>
        <p:nvPicPr>
          <p:cNvPr id="124" name="图片 23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80" y="4146182"/>
            <a:ext cx="914400" cy="914400"/>
          </a:xfrm>
          <a:prstGeom prst="rect">
            <a:avLst/>
          </a:prstGeom>
        </p:spPr>
      </p:pic>
      <p:pic>
        <p:nvPicPr>
          <p:cNvPr id="125" name="图片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86" y="2862956"/>
            <a:ext cx="914400" cy="914400"/>
          </a:xfrm>
          <a:prstGeom prst="rect">
            <a:avLst/>
          </a:prstGeom>
        </p:spPr>
      </p:pic>
      <p:pic>
        <p:nvPicPr>
          <p:cNvPr id="126" name="图片 25"/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25" y="4982681"/>
            <a:ext cx="914400" cy="914400"/>
          </a:xfrm>
          <a:prstGeom prst="rect">
            <a:avLst/>
          </a:prstGeom>
        </p:spPr>
      </p:pic>
      <p:pic>
        <p:nvPicPr>
          <p:cNvPr id="127" name="图片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70" y="4975770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C17DFC-969C-4DC7-831F-C9A70E219108}"/>
              </a:ext>
            </a:extLst>
          </p:cNvPr>
          <p:cNvSpPr/>
          <p:nvPr/>
        </p:nvSpPr>
        <p:spPr>
          <a:xfrm>
            <a:off x="137996" y="6313263"/>
            <a:ext cx="11874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H. Chen, Y. Zhang, M. K. </a:t>
            </a:r>
            <a:r>
              <a:rPr lang="en-US" sz="1400" dirty="0" err="1"/>
              <a:t>Kalra</a:t>
            </a:r>
            <a:r>
              <a:rPr lang="en-US" sz="1400" dirty="0"/>
              <a:t>, F. Lin, Y. Chen, P. Liao, . . . G. Wang, "Low-Dose CT With a Residual Encoder-Decoder Convolutional Neural Network". IEEE Trans Med Imaging 36(12): p. 2524-2535 (2017).</a:t>
            </a:r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47A3C263-551A-4273-B0CD-F9150D27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86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WGAN-VGG: CT Denoising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48209" y="1953900"/>
            <a:ext cx="5908155" cy="2950200"/>
            <a:chOff x="152400" y="1603949"/>
            <a:chExt cx="8781593" cy="43850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603949"/>
              <a:ext cx="4385033" cy="438503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960" y="1603949"/>
              <a:ext cx="4385033" cy="438503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6040731" y="1980451"/>
              <a:ext cx="99140" cy="7321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1661257" y="1980451"/>
              <a:ext cx="99140" cy="7321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910956" y="2968036"/>
              <a:ext cx="99140" cy="7321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2521346" y="2968036"/>
              <a:ext cx="99140" cy="7321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941ED7-BB1F-4C04-B9FC-3FDAE0C01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64" y="1803059"/>
            <a:ext cx="5280746" cy="34796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98468B-E6F8-41B9-B894-14028768EA9F}"/>
              </a:ext>
            </a:extLst>
          </p:cNvPr>
          <p:cNvSpPr/>
          <p:nvPr/>
        </p:nvSpPr>
        <p:spPr>
          <a:xfrm>
            <a:off x="691871" y="5781838"/>
            <a:ext cx="11345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Q. Yang, P. Yan, Y. Zhang, H. Yu, Y. Shi, X. </a:t>
            </a:r>
            <a:r>
              <a:rPr lang="en-US" sz="1600" dirty="0" err="1"/>
              <a:t>Mou</a:t>
            </a:r>
            <a:r>
              <a:rPr lang="en-US" sz="1600" dirty="0"/>
              <a:t>, . . . G. Wang, "Low-Dose CT Image Denoising Using a Generative Adversarial Network With Wasserstein Distance and Perceptual Loss". IEEE Trans Med Imaging 37(6): p. 1348-1357 (2018).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2793E33-2BC9-4516-9570-A82383690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8392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Pre-Processing: sinogram to sinogram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35AF93-3B65-4855-8C8A-363261B5DCAC}"/>
              </a:ext>
            </a:extLst>
          </p:cNvPr>
          <p:cNvSpPr/>
          <p:nvPr/>
        </p:nvSpPr>
        <p:spPr>
          <a:xfrm>
            <a:off x="354701" y="6065491"/>
            <a:ext cx="11482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Xu Dong, Swapnil Vekhande, and Guohua Cao. "Sinogram interpolation for sparse-view micro-CT with deep learning neural network". Medical Imaging 2019: Physics of Medical Imaging, 10948: p. 109482 International Society for Optics and Photonics  (2019).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D81BC-A2F1-4517-9EE5-79352C67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98" y="1232894"/>
            <a:ext cx="6821586" cy="281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EA2DD-E1E5-43AC-91AB-4A319EC9A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65" y="3915472"/>
            <a:ext cx="9120397" cy="2150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13C94-56E9-49DD-BD2D-E912A12FBEC7}"/>
              </a:ext>
            </a:extLst>
          </p:cNvPr>
          <p:cNvSpPr txBox="1"/>
          <p:nvPr/>
        </p:nvSpPr>
        <p:spPr>
          <a:xfrm>
            <a:off x="910354" y="3935826"/>
            <a:ext cx="26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Sparse-view CT Recon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01DA20-15B5-4887-B3EF-C4D3EAE9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0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ep learning &#10;Example: &#10;MLPs &#10;Example: &#10;Shallow &#10;Example: &#10;autoencoders &#10;Logistic &#10;regression &#10;Example: &#10;Knowledg &#10;bases &#10;Representation learning &#10;Machine learning &#10;Al ">
            <a:extLst>
              <a:ext uri="{FF2B5EF4-FFF2-40B4-BE49-F238E27FC236}">
                <a16:creationId xmlns:a16="http://schemas.microsoft.com/office/drawing/2014/main" id="{9231D044-D871-458B-B876-D52794AB1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/>
          <a:stretch/>
        </p:blipFill>
        <p:spPr bwMode="auto">
          <a:xfrm>
            <a:off x="877527" y="1475978"/>
            <a:ext cx="4841766" cy="463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96CFB4-0990-4681-861F-BD0F3BA6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AI, ML, and DL?</a:t>
            </a:r>
          </a:p>
        </p:txBody>
      </p:sp>
      <p:pic>
        <p:nvPicPr>
          <p:cNvPr id="1026" name="Picture 2" descr="https://blog.progressa.com/wp-content/uploads/2017/11/AI-head.jpg">
            <a:extLst>
              <a:ext uri="{FF2B5EF4-FFF2-40B4-BE49-F238E27FC236}">
                <a16:creationId xmlns:a16="http://schemas.microsoft.com/office/drawing/2014/main" id="{A1C9EC67-7AF1-4A68-AC9D-648D0AF21CD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956" y="1550753"/>
            <a:ext cx="1631668" cy="163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AFD2A2-8472-49E9-B9C6-D03C19464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268" y="2139724"/>
            <a:ext cx="4381081" cy="40973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Artificial Intelligence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General AI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u="sng" dirty="0"/>
              <a:t>Narrow AI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Machine Learning</a:t>
            </a:r>
          </a:p>
          <a:p>
            <a:pPr lvl="1"/>
            <a:r>
              <a:rPr lang="en-US" sz="1800" dirty="0"/>
              <a:t>the </a:t>
            </a:r>
            <a:r>
              <a:rPr lang="en-US" sz="1800" u="sng" dirty="0"/>
              <a:t>only </a:t>
            </a:r>
            <a:r>
              <a:rPr lang="en-US" sz="1800" dirty="0"/>
              <a:t>kind of AI today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sz="2000" b="1" dirty="0"/>
              <a:t>Deep Learning</a:t>
            </a:r>
          </a:p>
          <a:p>
            <a:pPr marL="0" indent="0">
              <a:buNone/>
            </a:pPr>
            <a:r>
              <a:rPr lang="en-US" sz="2000" dirty="0"/>
              <a:t>    - </a:t>
            </a:r>
            <a:r>
              <a:rPr lang="en-US" sz="1800" dirty="0"/>
              <a:t>the (</a:t>
            </a:r>
            <a:r>
              <a:rPr lang="en-US" sz="1800" dirty="0">
                <a:solidFill>
                  <a:srgbClr val="FF0000"/>
                </a:solidFill>
              </a:rPr>
              <a:t>most popular</a:t>
            </a:r>
            <a:r>
              <a:rPr lang="en-US" sz="1800" dirty="0"/>
              <a:t>) kind of ML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/>
              <a:t>s</a:t>
            </a:r>
            <a:r>
              <a:rPr lang="en-US" sz="1800" dirty="0"/>
              <a:t>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unsupervised learning</a:t>
            </a:r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r>
              <a:rPr lang="en-US" sz="1800" i="1" dirty="0"/>
              <a:t>“Don't model the World; Model the Mind.”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BA9A9-53AD-45B5-A4A7-CC71D213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A6A9C-7A8B-41E3-A756-7D9F0D1734C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6452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4212-63E7-4F72-A1AE-444F516D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DRONE: dual-domain Reconstruction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16B58D-93CB-4EA4-9B7B-D497170B3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098" y="2575854"/>
            <a:ext cx="5972297" cy="30206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503CC-61DE-40A6-95BD-0183CF2F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2FDC0-EBDD-4C6F-A8F8-DCE8E51D0C92}"/>
              </a:ext>
            </a:extLst>
          </p:cNvPr>
          <p:cNvSpPr/>
          <p:nvPr/>
        </p:nvSpPr>
        <p:spPr>
          <a:xfrm>
            <a:off x="752560" y="5894692"/>
            <a:ext cx="10871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W. Wu, D. Hu, C. </a:t>
            </a:r>
            <a:r>
              <a:rPr lang="en-US" sz="1200" dirty="0" err="1"/>
              <a:t>Niu</a:t>
            </a:r>
            <a:r>
              <a:rPr lang="en-US" sz="1200" dirty="0"/>
              <a:t>, H. Yu, V. </a:t>
            </a:r>
            <a:r>
              <a:rPr lang="en-US" sz="1200" dirty="0" err="1"/>
              <a:t>Vardhanabhuti</a:t>
            </a:r>
            <a:r>
              <a:rPr lang="en-US" sz="1200" dirty="0"/>
              <a:t>, and G. Wang, "DRONE: Dual-Domain Residual-based Optimization </a:t>
            </a:r>
            <a:r>
              <a:rPr lang="en-US" sz="1200" dirty="0" err="1"/>
              <a:t>NEtwork</a:t>
            </a:r>
            <a:r>
              <a:rPr lang="en-US" sz="1200" dirty="0"/>
              <a:t> for Sparse-View CT Reconstruction". IEEE Trans Med Imaging 40(11): p. 3002-3014 (2021).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190C31-7969-48FD-964B-50FC92037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13" y="2575854"/>
            <a:ext cx="922738" cy="731520"/>
          </a:xfrm>
          <a:prstGeom prst="rect">
            <a:avLst/>
          </a:prstGeom>
        </p:spPr>
      </p:pic>
      <p:pic>
        <p:nvPicPr>
          <p:cNvPr id="14" name="Content Placeholder 5" descr="Axial 0 ms">
            <a:extLst>
              <a:ext uri="{FF2B5EF4-FFF2-40B4-BE49-F238E27FC236}">
                <a16:creationId xmlns:a16="http://schemas.microsoft.com/office/drawing/2014/main" id="{57B0FF73-7A1E-4622-8367-F25A0F4C3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t="35104" r="18605" b="17804"/>
          <a:stretch/>
        </p:blipFill>
        <p:spPr bwMode="auto">
          <a:xfrm>
            <a:off x="8937913" y="4603839"/>
            <a:ext cx="921173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D6135-986E-437F-B9C9-37C5B731E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51" y="1942389"/>
            <a:ext cx="1250830" cy="914400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E19988B2-D072-48A5-9D55-0D05E025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37" y="1661454"/>
            <a:ext cx="125025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46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51" y="702236"/>
            <a:ext cx="6543675" cy="1200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985" y="-293"/>
            <a:ext cx="11223653" cy="821077"/>
          </a:xfrm>
        </p:spPr>
        <p:txBody>
          <a:bodyPr>
            <a:normAutofit fontScale="90000"/>
          </a:bodyPr>
          <a:lstStyle/>
          <a:p>
            <a:r>
              <a:rPr lang="en-US" dirty="0"/>
              <a:t>LEARN: sinogram to image (</a:t>
            </a:r>
            <a:r>
              <a:rPr lang="en-US" altLang="zh-CN" dirty="0"/>
              <a:t>e</a:t>
            </a:r>
            <a:r>
              <a:rPr lang="en-US" dirty="0"/>
              <a:t>nd-to-end recon)</a:t>
            </a:r>
          </a:p>
        </p:txBody>
      </p:sp>
      <p:cxnSp>
        <p:nvCxnSpPr>
          <p:cNvPr id="5" name="肘形连接符 49"/>
          <p:cNvCxnSpPr>
            <a:stCxn id="46" idx="2"/>
            <a:endCxn id="64" idx="4"/>
          </p:cNvCxnSpPr>
          <p:nvPr/>
        </p:nvCxnSpPr>
        <p:spPr>
          <a:xfrm rot="5400000" flipH="1" flipV="1">
            <a:off x="5298262" y="2627374"/>
            <a:ext cx="354242" cy="4758212"/>
          </a:xfrm>
          <a:prstGeom prst="bentConnector3">
            <a:avLst>
              <a:gd name="adj1" fmla="val -1025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对象 153"/>
          <p:cNvGraphicFramePr>
            <a:graphicFrameLocks noChangeAspect="1"/>
          </p:cNvGraphicFramePr>
          <p:nvPr>
            <p:extLst/>
          </p:nvPr>
        </p:nvGraphicFramePr>
        <p:xfrm>
          <a:off x="8337798" y="2017478"/>
          <a:ext cx="491318" cy="44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4" name="Equation" r:id="rId4" imgW="253800" imgH="228600" progId="Equation.DSMT4">
                  <p:embed/>
                </p:oleObj>
              </mc:Choice>
              <mc:Fallback>
                <p:oleObj name="Equation" r:id="rId4" imgW="253800" imgH="228600" progId="Equation.DSMT4">
                  <p:embed/>
                  <p:pic>
                    <p:nvPicPr>
                      <p:cNvPr id="6" name="对象 15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7798" y="2017478"/>
                        <a:ext cx="491318" cy="442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60" y="2087184"/>
            <a:ext cx="1204401" cy="1238664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cxnSp>
        <p:nvCxnSpPr>
          <p:cNvPr id="8" name="直接箭头连接符 9"/>
          <p:cNvCxnSpPr/>
          <p:nvPr/>
        </p:nvCxnSpPr>
        <p:spPr>
          <a:xfrm flipV="1">
            <a:off x="2547876" y="2416860"/>
            <a:ext cx="230652" cy="1"/>
          </a:xfrm>
          <a:prstGeom prst="straightConnector1">
            <a:avLst/>
          </a:prstGeom>
          <a:ln w="1270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98" descr="Image result for x-ray ct sinogram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2" y="2069798"/>
            <a:ext cx="1101661" cy="123667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048481" y="2067807"/>
            <a:ext cx="1229440" cy="1240656"/>
            <a:chOff x="229552" y="3090569"/>
            <a:chExt cx="1623516" cy="3498296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229552" y="30905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29552" y="32426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29552" y="33947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29552" y="35468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29552" y="36989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29552" y="38510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29552" y="40031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29552" y="41552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29552" y="43073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29552" y="44594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9552" y="46115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29552" y="47636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29552" y="49157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29552" y="50678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29552" y="52199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29552" y="53720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29552" y="55241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29552" y="56762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29552" y="58283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29552" y="59804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29552" y="61325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29552" y="62846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229552" y="6436769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29552" y="6588865"/>
              <a:ext cx="16235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1"/>
          <p:cNvSpPr txBox="1"/>
          <p:nvPr/>
        </p:nvSpPr>
        <p:spPr>
          <a:xfrm>
            <a:off x="5079590" y="2389744"/>
            <a:ext cx="441490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77"/>
          <p:cNvCxnSpPr/>
          <p:nvPr/>
        </p:nvCxnSpPr>
        <p:spPr>
          <a:xfrm flipV="1">
            <a:off x="3237747" y="2731169"/>
            <a:ext cx="232593" cy="2398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78"/>
          <p:cNvCxnSpPr/>
          <p:nvPr/>
        </p:nvCxnSpPr>
        <p:spPr>
          <a:xfrm flipV="1">
            <a:off x="4076453" y="2741659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90"/>
          <p:cNvSpPr>
            <a:spLocks noChangeAspect="1"/>
          </p:cNvSpPr>
          <p:nvPr/>
        </p:nvSpPr>
        <p:spPr>
          <a:xfrm>
            <a:off x="3486200" y="2582410"/>
            <a:ext cx="587688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箭头连接符 91"/>
          <p:cNvCxnSpPr/>
          <p:nvPr/>
        </p:nvCxnSpPr>
        <p:spPr>
          <a:xfrm flipV="1">
            <a:off x="4911791" y="2734510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93"/>
          <p:cNvCxnSpPr/>
          <p:nvPr/>
        </p:nvCxnSpPr>
        <p:spPr>
          <a:xfrm flipV="1">
            <a:off x="5538249" y="2740024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02"/>
          <p:cNvCxnSpPr/>
          <p:nvPr/>
        </p:nvCxnSpPr>
        <p:spPr>
          <a:xfrm flipV="1">
            <a:off x="6372712" y="2742423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34"/>
          <p:cNvCxnSpPr/>
          <p:nvPr/>
        </p:nvCxnSpPr>
        <p:spPr>
          <a:xfrm flipV="1">
            <a:off x="8630597" y="2724270"/>
            <a:ext cx="230652" cy="1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39"/>
          <p:cNvGraphicFramePr>
            <a:graphicFrameLocks noChangeAspect="1"/>
          </p:cNvGraphicFramePr>
          <p:nvPr>
            <p:extLst/>
          </p:nvPr>
        </p:nvGraphicFramePr>
        <p:xfrm>
          <a:off x="3345804" y="1949271"/>
          <a:ext cx="368488" cy="442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5" name="Equation" r:id="rId8" imgW="190440" imgH="228600" progId="Equation.DSMT4">
                  <p:embed/>
                </p:oleObj>
              </mc:Choice>
              <mc:Fallback>
                <p:oleObj name="Equation" r:id="rId8" imgW="190440" imgH="228600" progId="Equation.DSMT4">
                  <p:embed/>
                  <p:pic>
                    <p:nvPicPr>
                      <p:cNvPr id="19" name="对象 13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5804" y="1949271"/>
                        <a:ext cx="368488" cy="442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04"/>
          <p:cNvCxnSpPr/>
          <p:nvPr/>
        </p:nvCxnSpPr>
        <p:spPr>
          <a:xfrm flipV="1">
            <a:off x="7823044" y="2736431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06"/>
          <p:cNvCxnSpPr/>
          <p:nvPr/>
        </p:nvCxnSpPr>
        <p:spPr>
          <a:xfrm flipV="1">
            <a:off x="6987237" y="2736431"/>
            <a:ext cx="232066" cy="2398"/>
          </a:xfrm>
          <a:prstGeom prst="straightConnector1">
            <a:avLst/>
          </a:prstGeom>
          <a:ln w="6350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48"/>
          <p:cNvSpPr txBox="1"/>
          <p:nvPr/>
        </p:nvSpPr>
        <p:spPr>
          <a:xfrm>
            <a:off x="4839929" y="3310535"/>
            <a:ext cx="2467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Iteration-inspired Layer</a:t>
            </a:r>
            <a:endParaRPr lang="zh-CN" altLang="en-US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155"/>
          <p:cNvSpPr txBox="1"/>
          <p:nvPr/>
        </p:nvSpPr>
        <p:spPr>
          <a:xfrm>
            <a:off x="6534701" y="2385286"/>
            <a:ext cx="441490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148"/>
          <p:cNvSpPr txBox="1"/>
          <p:nvPr/>
        </p:nvSpPr>
        <p:spPr>
          <a:xfrm>
            <a:off x="1598581" y="1741660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Under-sampled Data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148"/>
          <p:cNvSpPr txBox="1"/>
          <p:nvPr/>
        </p:nvSpPr>
        <p:spPr>
          <a:xfrm>
            <a:off x="8669829" y="170556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</a:p>
        </p:txBody>
      </p:sp>
      <p:sp>
        <p:nvSpPr>
          <p:cNvPr id="26" name="矩形 88"/>
          <p:cNvSpPr>
            <a:spLocks noChangeAspect="1"/>
          </p:cNvSpPr>
          <p:nvPr/>
        </p:nvSpPr>
        <p:spPr>
          <a:xfrm>
            <a:off x="4311172" y="2580248"/>
            <a:ext cx="587686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89"/>
          <p:cNvSpPr>
            <a:spLocks noChangeAspect="1"/>
          </p:cNvSpPr>
          <p:nvPr/>
        </p:nvSpPr>
        <p:spPr>
          <a:xfrm>
            <a:off x="5779756" y="2583539"/>
            <a:ext cx="587686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</a:t>
            </a:r>
            <a:r>
              <a:rPr lang="en-US" altLang="zh-CN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98"/>
          <p:cNvSpPr>
            <a:spLocks noChangeAspect="1"/>
          </p:cNvSpPr>
          <p:nvPr/>
        </p:nvSpPr>
        <p:spPr>
          <a:xfrm>
            <a:off x="7245296" y="2571092"/>
            <a:ext cx="587686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(T-1)-</a:t>
            </a:r>
            <a:r>
              <a:rPr lang="en-US" altLang="zh-CN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100"/>
          <p:cNvSpPr>
            <a:spLocks noChangeAspect="1"/>
          </p:cNvSpPr>
          <p:nvPr/>
        </p:nvSpPr>
        <p:spPr>
          <a:xfrm>
            <a:off x="8043955" y="2580248"/>
            <a:ext cx="587686" cy="357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</a:t>
            </a:r>
            <a:r>
              <a:rPr lang="en-US" altLang="zh-CN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190"/>
          <p:cNvCxnSpPr>
            <a:stCxn id="46" idx="3"/>
            <a:endCxn id="66" idx="1"/>
          </p:cNvCxnSpPr>
          <p:nvPr/>
        </p:nvCxnSpPr>
        <p:spPr>
          <a:xfrm flipV="1">
            <a:off x="3698477" y="4192033"/>
            <a:ext cx="854450" cy="3893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191"/>
          <p:cNvCxnSpPr>
            <a:stCxn id="66" idx="3"/>
            <a:endCxn id="64" idx="2"/>
          </p:cNvCxnSpPr>
          <p:nvPr/>
        </p:nvCxnSpPr>
        <p:spPr>
          <a:xfrm>
            <a:off x="6133034" y="4192033"/>
            <a:ext cx="1490841" cy="4067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195"/>
          <p:cNvCxnSpPr>
            <a:stCxn id="64" idx="6"/>
            <a:endCxn id="47" idx="1"/>
          </p:cNvCxnSpPr>
          <p:nvPr/>
        </p:nvCxnSpPr>
        <p:spPr>
          <a:xfrm flipV="1">
            <a:off x="8085105" y="4598313"/>
            <a:ext cx="428938" cy="4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4"/>
          <p:cNvGrpSpPr/>
          <p:nvPr/>
        </p:nvGrpSpPr>
        <p:grpSpPr>
          <a:xfrm>
            <a:off x="4552929" y="3989748"/>
            <a:ext cx="1580105" cy="404568"/>
            <a:chOff x="6847472" y="2382439"/>
            <a:chExt cx="1911927" cy="489527"/>
          </a:xfrm>
          <a:solidFill>
            <a:schemeClr val="bg1"/>
          </a:solidFill>
        </p:grpSpPr>
        <p:sp>
          <p:nvSpPr>
            <p:cNvPr id="66" name="矩形 111"/>
            <p:cNvSpPr/>
            <p:nvPr/>
          </p:nvSpPr>
          <p:spPr>
            <a:xfrm>
              <a:off x="6847472" y="2382439"/>
              <a:ext cx="1911927" cy="489527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67" name="对象 196"/>
            <p:cNvGraphicFramePr>
              <a:graphicFrameLocks noChangeAspect="1"/>
            </p:cNvGraphicFramePr>
            <p:nvPr>
              <p:extLst/>
            </p:nvPr>
          </p:nvGraphicFramePr>
          <p:xfrm>
            <a:off x="6964902" y="2453932"/>
            <a:ext cx="17145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6" name="Equation" r:id="rId10" imgW="1714320" imgH="342720" progId="Equation.DSMT4">
                    <p:embed/>
                  </p:oleObj>
                </mc:Choice>
                <mc:Fallback>
                  <p:oleObj name="Equation" r:id="rId10" imgW="1714320" imgH="342720" progId="Equation.DSMT4">
                    <p:embed/>
                    <p:pic>
                      <p:nvPicPr>
                        <p:cNvPr id="67" name="对象 196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964902" y="2453932"/>
                          <a:ext cx="17145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对象 203"/>
          <p:cNvGraphicFramePr>
            <a:graphicFrameLocks noChangeAspect="1"/>
          </p:cNvGraphicFramePr>
          <p:nvPr>
            <p:extLst/>
          </p:nvPr>
        </p:nvGraphicFramePr>
        <p:xfrm>
          <a:off x="2604245" y="5203454"/>
          <a:ext cx="325372" cy="262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" name="Equation" r:id="rId12" imgW="393480" imgH="317160" progId="Equation.DSMT4">
                  <p:embed/>
                </p:oleObj>
              </mc:Choice>
              <mc:Fallback>
                <p:oleObj name="Equation" r:id="rId12" imgW="393480" imgH="317160" progId="Equation.DSMT4">
                  <p:embed/>
                  <p:pic>
                    <p:nvPicPr>
                      <p:cNvPr id="34" name="对象 20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04245" y="5203454"/>
                        <a:ext cx="325372" cy="262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204"/>
          <p:cNvGraphicFramePr>
            <a:graphicFrameLocks noChangeAspect="1"/>
          </p:cNvGraphicFramePr>
          <p:nvPr>
            <p:extLst/>
          </p:nvPr>
        </p:nvGraphicFramePr>
        <p:xfrm>
          <a:off x="9023801" y="5203454"/>
          <a:ext cx="199421" cy="262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" name="Equation" r:id="rId14" imgW="241200" imgH="317160" progId="Equation.DSMT4">
                  <p:embed/>
                </p:oleObj>
              </mc:Choice>
              <mc:Fallback>
                <p:oleObj name="Equation" r:id="rId14" imgW="241200" imgH="317160" progId="Equation.DSMT4">
                  <p:embed/>
                  <p:pic>
                    <p:nvPicPr>
                      <p:cNvPr id="35" name="对象 20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23801" y="5203454"/>
                        <a:ext cx="199421" cy="262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7"/>
          <p:cNvGrpSpPr/>
          <p:nvPr/>
        </p:nvGrpSpPr>
        <p:grpSpPr>
          <a:xfrm>
            <a:off x="7623874" y="4368128"/>
            <a:ext cx="461231" cy="461231"/>
            <a:chOff x="10767979" y="4086369"/>
            <a:chExt cx="558090" cy="558090"/>
          </a:xfrm>
          <a:solidFill>
            <a:srgbClr val="00B050"/>
          </a:solidFill>
        </p:grpSpPr>
        <p:sp>
          <p:nvSpPr>
            <p:cNvPr id="64" name="椭圆 119"/>
            <p:cNvSpPr>
              <a:spLocks noChangeAspect="1"/>
            </p:cNvSpPr>
            <p:nvPr/>
          </p:nvSpPr>
          <p:spPr>
            <a:xfrm>
              <a:off x="10767979" y="4086369"/>
              <a:ext cx="558090" cy="5580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65" name="对象 205"/>
            <p:cNvGraphicFramePr>
              <a:graphicFrameLocks noChangeAspect="1"/>
            </p:cNvGraphicFramePr>
            <p:nvPr>
              <p:extLst/>
            </p:nvPr>
          </p:nvGraphicFramePr>
          <p:xfrm>
            <a:off x="10932724" y="4226479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9" name="Equation" r:id="rId16" imgW="228600" imgH="279360" progId="Equation.DSMT4">
                    <p:embed/>
                  </p:oleObj>
                </mc:Choice>
                <mc:Fallback>
                  <p:oleObj name="Equation" r:id="rId16" imgW="228600" imgH="279360" progId="Equation.DSMT4">
                    <p:embed/>
                    <p:pic>
                      <p:nvPicPr>
                        <p:cNvPr id="65" name="对象 20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0932724" y="4226479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" name="对象 211"/>
          <p:cNvGraphicFramePr>
            <a:graphicFrameLocks noChangeAspect="1"/>
          </p:cNvGraphicFramePr>
          <p:nvPr>
            <p:extLst/>
          </p:nvPr>
        </p:nvGraphicFramePr>
        <p:xfrm>
          <a:off x="7335531" y="4318771"/>
          <a:ext cx="115455" cy="11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" name="Equation" r:id="rId18" imgW="139680" imgH="139680" progId="Equation.DSMT4">
                  <p:embed/>
                </p:oleObj>
              </mc:Choice>
              <mc:Fallback>
                <p:oleObj name="Equation" r:id="rId18" imgW="139680" imgH="139680" progId="Equation.DSMT4">
                  <p:embed/>
                  <p:pic>
                    <p:nvPicPr>
                      <p:cNvPr id="37" name="对象 21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335531" y="4318771"/>
                        <a:ext cx="115455" cy="11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肘形连接符 53"/>
          <p:cNvCxnSpPr>
            <a:stCxn id="46" idx="0"/>
            <a:endCxn id="64" idx="0"/>
          </p:cNvCxnSpPr>
          <p:nvPr/>
        </p:nvCxnSpPr>
        <p:spPr>
          <a:xfrm rot="16200000" flipH="1">
            <a:off x="5280921" y="1794557"/>
            <a:ext cx="388927" cy="4758212"/>
          </a:xfrm>
          <a:prstGeom prst="bentConnector3">
            <a:avLst>
              <a:gd name="adj1" fmla="val -4857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对象 229"/>
          <p:cNvGraphicFramePr>
            <a:graphicFrameLocks noChangeAspect="1"/>
          </p:cNvGraphicFramePr>
          <p:nvPr>
            <p:extLst/>
          </p:nvPr>
        </p:nvGraphicFramePr>
        <p:xfrm>
          <a:off x="7674669" y="4992968"/>
          <a:ext cx="115455" cy="11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1" name="Equation" r:id="rId20" imgW="139680" imgH="139680" progId="Equation.DSMT4">
                  <p:embed/>
                </p:oleObj>
              </mc:Choice>
              <mc:Fallback>
                <p:oleObj name="Equation" r:id="rId20" imgW="139680" imgH="139680" progId="Equation.DSMT4">
                  <p:embed/>
                  <p:pic>
                    <p:nvPicPr>
                      <p:cNvPr id="39" name="对象 22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74669" y="4992968"/>
                        <a:ext cx="115455" cy="11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右箭头 230"/>
          <p:cNvSpPr>
            <a:spLocks noChangeAspect="1"/>
          </p:cNvSpPr>
          <p:nvPr/>
        </p:nvSpPr>
        <p:spPr>
          <a:xfrm>
            <a:off x="7124796" y="5847744"/>
            <a:ext cx="276937" cy="212983"/>
          </a:xfrm>
          <a:prstGeom prst="rightArrow">
            <a:avLst>
              <a:gd name="adj1" fmla="val 50000"/>
              <a:gd name="adj2" fmla="val 48578"/>
            </a:avLst>
          </a:prstGeom>
          <a:solidFill>
            <a:schemeClr val="accent4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右箭头 231"/>
          <p:cNvSpPr>
            <a:spLocks noChangeAspect="1"/>
          </p:cNvSpPr>
          <p:nvPr/>
        </p:nvSpPr>
        <p:spPr>
          <a:xfrm>
            <a:off x="7130988" y="6187558"/>
            <a:ext cx="276937" cy="212983"/>
          </a:xfrm>
          <a:prstGeom prst="rightArrow">
            <a:avLst>
              <a:gd name="adj1" fmla="val 50000"/>
              <a:gd name="adj2" fmla="val 48578"/>
            </a:avLst>
          </a:prstGeom>
          <a:solidFill>
            <a:srgbClr val="7030A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85"/>
          <p:cNvSpPr txBox="1"/>
          <p:nvPr/>
        </p:nvSpPr>
        <p:spPr>
          <a:xfrm>
            <a:off x="7374125" y="5833730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Conv+ReLU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232"/>
          <p:cNvSpPr txBox="1"/>
          <p:nvPr/>
        </p:nvSpPr>
        <p:spPr>
          <a:xfrm>
            <a:off x="7401732" y="615739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接连接符 87"/>
          <p:cNvCxnSpPr/>
          <p:nvPr/>
        </p:nvCxnSpPr>
        <p:spPr>
          <a:xfrm flipH="1">
            <a:off x="2547876" y="2937273"/>
            <a:ext cx="3181718" cy="68274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234"/>
          <p:cNvCxnSpPr/>
          <p:nvPr/>
        </p:nvCxnSpPr>
        <p:spPr>
          <a:xfrm>
            <a:off x="6372712" y="2928115"/>
            <a:ext cx="3322414" cy="69190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8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77" y="3979201"/>
            <a:ext cx="1204401" cy="1204401"/>
          </a:xfrm>
          <a:prstGeom prst="rect">
            <a:avLst/>
          </a:prstGeom>
        </p:spPr>
      </p:pic>
      <p:pic>
        <p:nvPicPr>
          <p:cNvPr id="47" name="图片 10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044" y="3996113"/>
            <a:ext cx="1204401" cy="1204401"/>
          </a:xfrm>
          <a:prstGeom prst="rect">
            <a:avLst/>
          </a:prstGeom>
        </p:spPr>
      </p:pic>
      <p:grpSp>
        <p:nvGrpSpPr>
          <p:cNvPr id="48" name="组合 31"/>
          <p:cNvGrpSpPr/>
          <p:nvPr/>
        </p:nvGrpSpPr>
        <p:grpSpPr>
          <a:xfrm>
            <a:off x="3419714" y="4681727"/>
            <a:ext cx="1443902" cy="1845521"/>
            <a:chOff x="2621639" y="3635202"/>
            <a:chExt cx="1747121" cy="2233081"/>
          </a:xfrm>
        </p:grpSpPr>
        <p:grpSp>
          <p:nvGrpSpPr>
            <p:cNvPr id="59" name="组合 24"/>
            <p:cNvGrpSpPr/>
            <p:nvPr/>
          </p:nvGrpSpPr>
          <p:grpSpPr>
            <a:xfrm>
              <a:off x="2621639" y="3997426"/>
              <a:ext cx="1747121" cy="1467274"/>
              <a:chOff x="3895624" y="4047259"/>
              <a:chExt cx="1747121" cy="1467274"/>
            </a:xfrm>
          </p:grpSpPr>
          <p:pic>
            <p:nvPicPr>
              <p:cNvPr id="61" name="图片 16"/>
              <p:cNvPicPr>
                <a:picLocks noChangeAspect="1"/>
              </p:cNvPicPr>
              <p:nvPr/>
            </p:nvPicPr>
            <p:blipFill>
              <a:blip r:embed="rId2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5624" y="4057208"/>
                <a:ext cx="1457325" cy="1457325"/>
              </a:xfrm>
              <a:prstGeom prst="rect">
                <a:avLst/>
              </a:prstGeom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  <p:pic>
            <p:nvPicPr>
              <p:cNvPr id="62" name="图片 19"/>
              <p:cNvPicPr>
                <a:picLocks noChangeAspect="1"/>
              </p:cNvPicPr>
              <p:nvPr/>
            </p:nvPicPr>
            <p:blipFill>
              <a:blip r:embed="rId2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0522" y="4047259"/>
                <a:ext cx="1457325" cy="1457325"/>
              </a:xfrm>
              <a:prstGeom prst="rect">
                <a:avLst/>
              </a:prstGeom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  <p:pic>
            <p:nvPicPr>
              <p:cNvPr id="63" name="图片 18"/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420" y="4057207"/>
                <a:ext cx="1457325" cy="1457325"/>
              </a:xfrm>
              <a:prstGeom prst="rect">
                <a:avLst/>
              </a:prstGeom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</p:grpSp>
        <p:sp>
          <p:nvSpPr>
            <p:cNvPr id="60" name="立方体 23"/>
            <p:cNvSpPr/>
            <p:nvPr/>
          </p:nvSpPr>
          <p:spPr>
            <a:xfrm>
              <a:off x="2766537" y="3635202"/>
              <a:ext cx="1295967" cy="2233081"/>
            </a:xfrm>
            <a:prstGeom prst="cube">
              <a:avLst>
                <a:gd name="adj" fmla="val 66151"/>
              </a:avLst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29"/>
          <p:cNvGrpSpPr/>
          <p:nvPr/>
        </p:nvGrpSpPr>
        <p:grpSpPr>
          <a:xfrm>
            <a:off x="4847358" y="4633947"/>
            <a:ext cx="1458454" cy="1845521"/>
            <a:chOff x="4025068" y="3669878"/>
            <a:chExt cx="1764729" cy="2233081"/>
          </a:xfrm>
        </p:grpSpPr>
        <p:pic>
          <p:nvPicPr>
            <p:cNvPr id="55" name="图片 26"/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068" y="4056900"/>
              <a:ext cx="1457325" cy="1457325"/>
            </a:xfrm>
            <a:prstGeom prst="rect">
              <a:avLst/>
            </a:prstGeom>
            <a:ln>
              <a:solidFill>
                <a:srgbClr val="00B050"/>
              </a:solidFill>
            </a:ln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  <p:pic>
          <p:nvPicPr>
            <p:cNvPr id="56" name="图片 27"/>
            <p:cNvPicPr>
              <a:picLocks noChangeAspect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924" y="4056900"/>
              <a:ext cx="1457325" cy="1457325"/>
            </a:xfrm>
            <a:prstGeom prst="rect">
              <a:avLst/>
            </a:prstGeom>
            <a:ln>
              <a:solidFill>
                <a:srgbClr val="00B050"/>
              </a:solidFill>
            </a:ln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  <p:pic>
          <p:nvPicPr>
            <p:cNvPr id="57" name="图片 28"/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472" y="4065022"/>
              <a:ext cx="1457325" cy="1457325"/>
            </a:xfrm>
            <a:prstGeom prst="rect">
              <a:avLst/>
            </a:prstGeom>
            <a:ln>
              <a:solidFill>
                <a:srgbClr val="00B050"/>
              </a:solidFill>
            </a:ln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  <p:sp>
          <p:nvSpPr>
            <p:cNvPr id="58" name="立方体 226"/>
            <p:cNvSpPr/>
            <p:nvPr/>
          </p:nvSpPr>
          <p:spPr>
            <a:xfrm>
              <a:off x="4205633" y="3669878"/>
              <a:ext cx="1295967" cy="2233081"/>
            </a:xfrm>
            <a:prstGeom prst="cube">
              <a:avLst>
                <a:gd name="adj" fmla="val 66151"/>
              </a:avLst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图片 30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1" y="4887563"/>
            <a:ext cx="1204401" cy="1204401"/>
          </a:xfrm>
          <a:prstGeom prst="rect">
            <a:avLst/>
          </a:prstGeom>
          <a:scene3d>
            <a:camera prst="isometricOffAxis2Right">
              <a:rot lat="1740000" lon="17759998" rev="0"/>
            </a:camera>
            <a:lightRig rig="threePt" dir="t"/>
          </a:scene3d>
        </p:spPr>
      </p:pic>
      <p:sp>
        <p:nvSpPr>
          <p:cNvPr id="51" name="右箭头 228"/>
          <p:cNvSpPr/>
          <p:nvPr/>
        </p:nvSpPr>
        <p:spPr>
          <a:xfrm>
            <a:off x="5920291" y="5399399"/>
            <a:ext cx="536918" cy="299250"/>
          </a:xfrm>
          <a:prstGeom prst="rightArrow">
            <a:avLst>
              <a:gd name="adj1" fmla="val 50000"/>
              <a:gd name="adj2" fmla="val 48578"/>
            </a:avLst>
          </a:prstGeom>
          <a:solidFill>
            <a:srgbClr val="7030A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右箭头 32"/>
          <p:cNvSpPr/>
          <p:nvPr/>
        </p:nvSpPr>
        <p:spPr>
          <a:xfrm>
            <a:off x="4515615" y="5399399"/>
            <a:ext cx="671438" cy="299250"/>
          </a:xfrm>
          <a:prstGeom prst="rightArrow">
            <a:avLst>
              <a:gd name="adj1" fmla="val 50000"/>
              <a:gd name="adj2" fmla="val 48578"/>
            </a:avLst>
          </a:prstGeom>
          <a:solidFill>
            <a:schemeClr val="accent4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右箭头 32"/>
          <p:cNvSpPr/>
          <p:nvPr/>
        </p:nvSpPr>
        <p:spPr>
          <a:xfrm>
            <a:off x="3090581" y="5399399"/>
            <a:ext cx="660856" cy="299250"/>
          </a:xfrm>
          <a:prstGeom prst="rightArrow">
            <a:avLst>
              <a:gd name="adj1" fmla="val 50000"/>
              <a:gd name="adj2" fmla="val 48578"/>
            </a:avLst>
          </a:prstGeom>
          <a:solidFill>
            <a:schemeClr val="accent4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矩形 122"/>
          <p:cNvSpPr>
            <a:spLocks noChangeAspect="1"/>
          </p:cNvSpPr>
          <p:nvPr/>
        </p:nvSpPr>
        <p:spPr>
          <a:xfrm>
            <a:off x="2048482" y="3620018"/>
            <a:ext cx="8055079" cy="303343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8AED38C0-91A3-4FB3-A2F6-7F2E941E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58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23C4-BC34-4A0D-B2DC-C850CDD1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SADIR: Self-supervised Reconstruction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A0476-BAC5-4ACA-9FFE-352A5664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32</a:t>
            </a:fld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DCC5851-9517-475E-8644-677475889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94"/>
            <a:ext cx="10515600" cy="42334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4C66E4-7EA8-4176-9E41-78E1E88A30DE}"/>
              </a:ext>
            </a:extLst>
          </p:cNvPr>
          <p:cNvSpPr/>
          <p:nvPr/>
        </p:nvSpPr>
        <p:spPr>
          <a:xfrm>
            <a:off x="1157162" y="5861459"/>
            <a:ext cx="10248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Zhicheng</a:t>
            </a:r>
            <a:r>
              <a:rPr lang="en-US" sz="1200" dirty="0"/>
              <a:t> Zhang, </a:t>
            </a:r>
            <a:r>
              <a:rPr lang="en-US" sz="1200" dirty="0" err="1"/>
              <a:t>Shaode</a:t>
            </a:r>
            <a:r>
              <a:rPr lang="en-US" sz="1200" dirty="0"/>
              <a:t> Yu, </a:t>
            </a:r>
            <a:r>
              <a:rPr lang="en-US" sz="1200" dirty="0" err="1"/>
              <a:t>Wenjian</a:t>
            </a:r>
            <a:r>
              <a:rPr lang="en-US" sz="1200" dirty="0"/>
              <a:t> Qin, </a:t>
            </a:r>
            <a:r>
              <a:rPr lang="en-US" sz="1200" dirty="0" err="1"/>
              <a:t>Xiaokun</a:t>
            </a:r>
            <a:r>
              <a:rPr lang="en-US" sz="1200" dirty="0"/>
              <a:t> Liang, </a:t>
            </a:r>
            <a:r>
              <a:rPr lang="en-US" sz="1200" dirty="0" err="1"/>
              <a:t>Yaoqin</a:t>
            </a:r>
            <a:r>
              <a:rPr lang="en-US" sz="1200" dirty="0"/>
              <a:t> </a:t>
            </a:r>
            <a:r>
              <a:rPr lang="en-US" sz="1200" dirty="0" err="1"/>
              <a:t>Xie</a:t>
            </a:r>
            <a:r>
              <a:rPr lang="en-US" sz="1200" dirty="0"/>
              <a:t>, and Guohua Cao, "Self-supervised CT super-resolution with hybrid model". Computers in Biology and Medicine 138: p. 104775 (2021).</a:t>
            </a:r>
          </a:p>
        </p:txBody>
      </p:sp>
    </p:spTree>
    <p:extLst>
      <p:ext uri="{BB962C8B-B14F-4D97-AF65-F5344CB8AC3E}">
        <p14:creationId xmlns:p14="http://schemas.microsoft.com/office/powerpoint/2010/main" val="4236699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650B26E-9618-4F07-86A4-1AA7CA19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SADIR: sinogram-to-image CT super-resolution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A853A4C-2DDB-4F29-89DD-606A23E9AD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4396" y="2480209"/>
            <a:ext cx="5461736" cy="27200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A118B-C992-4B3C-8CD4-CF0ADCAA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33</a:t>
            </a:fld>
            <a:endParaRPr lang="en-US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B3042C1-7B64-41B2-B9A7-0776C971CC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63737" y="2270687"/>
            <a:ext cx="3507668" cy="34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Artifact Reduction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8502AF-029E-46E5-966E-9EF487DCD06D}"/>
              </a:ext>
            </a:extLst>
          </p:cNvPr>
          <p:cNvGrpSpPr/>
          <p:nvPr/>
        </p:nvGrpSpPr>
        <p:grpSpPr>
          <a:xfrm rot="5400000">
            <a:off x="2664994" y="1572823"/>
            <a:ext cx="2861189" cy="4975677"/>
            <a:chOff x="1750594" y="1459535"/>
            <a:chExt cx="2861189" cy="4975677"/>
          </a:xfrm>
        </p:grpSpPr>
        <p:sp>
          <p:nvSpPr>
            <p:cNvPr id="5" name="Oval 4"/>
            <p:cNvSpPr/>
            <p:nvPr/>
          </p:nvSpPr>
          <p:spPr bwMode="auto">
            <a:xfrm>
              <a:off x="2054942" y="3303636"/>
              <a:ext cx="2290916" cy="2290916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704324" y="2462979"/>
              <a:ext cx="953729" cy="397223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750595" y="2462979"/>
              <a:ext cx="953729" cy="3972233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658053" y="2462979"/>
              <a:ext cx="953729" cy="3972233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10" name="Multiply 9"/>
            <p:cNvSpPr/>
            <p:nvPr/>
          </p:nvSpPr>
          <p:spPr bwMode="auto">
            <a:xfrm>
              <a:off x="2754944" y="2507680"/>
              <a:ext cx="778297" cy="778297"/>
            </a:xfrm>
            <a:prstGeom prst="mathMultiply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sp>
          <p:nvSpPr>
            <p:cNvPr id="13" name="Arc 12"/>
            <p:cNvSpPr/>
            <p:nvPr/>
          </p:nvSpPr>
          <p:spPr bwMode="auto">
            <a:xfrm rot="16200000">
              <a:off x="2502763" y="786103"/>
              <a:ext cx="1356851" cy="2861189"/>
            </a:xfrm>
            <a:prstGeom prst="arc">
              <a:avLst>
                <a:gd name="adj1" fmla="val 16200000"/>
                <a:gd name="adj2" fmla="val 5425279"/>
              </a:avLst>
            </a:prstGeom>
            <a:solidFill>
              <a:srgbClr val="009900"/>
            </a:solidFill>
            <a:ln w="9525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Arial" charset="0"/>
                <a:ea typeface="ＭＳ Ｐゴシック" pitchFamily="116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 rot="16200000">
              <a:off x="2774075" y="1352685"/>
              <a:ext cx="777130" cy="990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 err="1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>
              <a:off x="3181189" y="761905"/>
              <a:ext cx="0" cy="28611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2" name="object 5">
            <a:extLst>
              <a:ext uri="{FF2B5EF4-FFF2-40B4-BE49-F238E27FC236}">
                <a16:creationId xmlns:a16="http://schemas.microsoft.com/office/drawing/2014/main" id="{1D39F017-2A6A-4113-A329-A5B90C6041C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9236" y="2591569"/>
            <a:ext cx="2750031" cy="275003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8DF0A6-D700-4A3A-A9FF-9EBAB899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40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17" y="1391928"/>
            <a:ext cx="4559366" cy="197510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397959" y="1391928"/>
            <a:ext cx="1967922" cy="1975104"/>
            <a:chOff x="857026" y="519862"/>
            <a:chExt cx="1967922" cy="19751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026" y="519862"/>
              <a:ext cx="1967922" cy="1975104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02011" y="1249017"/>
              <a:ext cx="194241" cy="196013"/>
              <a:chOff x="2557463" y="892969"/>
              <a:chExt cx="194241" cy="196013"/>
            </a:xfrm>
          </p:grpSpPr>
          <p:sp>
            <p:nvSpPr>
              <p:cNvPr id="8" name="Rectangle 7"/>
              <p:cNvSpPr/>
              <p:nvPr/>
            </p:nvSpPr>
            <p:spPr bwMode="auto">
              <a:xfrm>
                <a:off x="2557463" y="892969"/>
                <a:ext cx="130968" cy="196013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solidFill>
                    <a:srgbClr val="000000"/>
                  </a:solidFill>
                  <a:latin typeface="Arial" charset="0"/>
                  <a:ea typeface="ＭＳ Ｐゴシック"/>
                  <a:cs typeface="Times New Roman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630090" y="958370"/>
                <a:ext cx="121614" cy="130612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solidFill>
                    <a:srgbClr val="000000"/>
                  </a:solidFill>
                  <a:latin typeface="Arial" charset="0"/>
                  <a:ea typeface="ＭＳ Ｐゴシック"/>
                  <a:cs typeface="Times New Roman" pitchFamily="18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397960" y="3907472"/>
            <a:ext cx="1964759" cy="1959835"/>
            <a:chOff x="857026" y="3372811"/>
            <a:chExt cx="1964759" cy="19598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026" y="3372811"/>
              <a:ext cx="1964759" cy="195983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1902011" y="4096252"/>
              <a:ext cx="194241" cy="196013"/>
              <a:chOff x="2557463" y="892969"/>
              <a:chExt cx="194241" cy="196013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557463" y="892969"/>
                <a:ext cx="130968" cy="196013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solidFill>
                    <a:srgbClr val="000000"/>
                  </a:solidFill>
                  <a:latin typeface="Arial" charset="0"/>
                  <a:ea typeface="ＭＳ Ｐゴシック"/>
                  <a:cs typeface="Times New Roman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630090" y="958370"/>
                <a:ext cx="121614" cy="130612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solidFill>
                    <a:srgbClr val="000000"/>
                  </a:solidFill>
                  <a:latin typeface="Arial" charset="0"/>
                  <a:ea typeface="ＭＳ Ｐゴシック"/>
                  <a:cs typeface="Times New Roman" pitchFamily="18" charset="0"/>
                </a:endParaRPr>
              </a:p>
            </p:txBody>
          </p:sp>
        </p:grpSp>
      </p:grp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231854" y="3305060"/>
            <a:ext cx="2230100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sz="1600" i="1" kern="0" dirty="0">
                <a:solidFill>
                  <a:srgbClr val="FF0000"/>
                </a:solidFill>
                <a:latin typeface="Arial"/>
                <a:ea typeface="ＭＳ Ｐゴシック"/>
              </a:rPr>
              <a:t>True Image with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1600" i="1" kern="0" dirty="0">
                <a:solidFill>
                  <a:srgbClr val="FF0000"/>
                </a:solidFill>
                <a:latin typeface="Arial"/>
                <a:ea typeface="ＭＳ Ｐゴシック"/>
              </a:rPr>
              <a:t>Metal Implant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231854" y="5809315"/>
            <a:ext cx="2230100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sz="1600" i="1" kern="0" dirty="0">
                <a:solidFill>
                  <a:srgbClr val="0000FF"/>
                </a:solidFill>
                <a:latin typeface="Arial"/>
                <a:ea typeface="ＭＳ Ｐゴシック"/>
              </a:rPr>
              <a:t>Reconstructed  via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1600" i="1" kern="0" dirty="0">
                <a:solidFill>
                  <a:srgbClr val="0000FF"/>
                </a:solidFill>
                <a:latin typeface="Arial"/>
                <a:ea typeface="ＭＳ Ｐゴシック"/>
              </a:rPr>
              <a:t>Deep Learning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5012416" y="3326115"/>
            <a:ext cx="4555967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defRPr/>
            </a:pPr>
            <a:r>
              <a:rPr lang="en-US" sz="1600" i="1" kern="0" dirty="0">
                <a:solidFill>
                  <a:srgbClr val="FF0000"/>
                </a:solidFill>
                <a:latin typeface="Arial"/>
                <a:ea typeface="ＭＳ Ｐゴシック"/>
              </a:rPr>
              <a:t>True Data with Metal Trace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5012417" y="5837430"/>
            <a:ext cx="4555966" cy="41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defRPr/>
            </a:pPr>
            <a:r>
              <a:rPr lang="en-US" sz="1600" i="1" kern="0" dirty="0">
                <a:solidFill>
                  <a:srgbClr val="0000FF"/>
                </a:solidFill>
                <a:latin typeface="Arial"/>
                <a:ea typeface="ＭＳ Ｐゴシック"/>
              </a:rPr>
              <a:t>Learned Data Eliminating Metal Trace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008758" y="3899836"/>
            <a:ext cx="4562856" cy="1975104"/>
            <a:chOff x="3467825" y="3372811"/>
            <a:chExt cx="4562856" cy="197510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084" y="3372811"/>
              <a:ext cx="4559366" cy="19751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1483" y="3623261"/>
              <a:ext cx="4557710" cy="147984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7825" y="3486769"/>
              <a:ext cx="4562856" cy="162091"/>
            </a:xfrm>
            <a:prstGeom prst="rect">
              <a:avLst/>
            </a:prstGeom>
          </p:spPr>
        </p:pic>
      </p:grpSp>
      <p:sp>
        <p:nvSpPr>
          <p:cNvPr id="6" name="Right Arrow 5"/>
          <p:cNvSpPr/>
          <p:nvPr/>
        </p:nvSpPr>
        <p:spPr bwMode="auto">
          <a:xfrm>
            <a:off x="4359248" y="2184832"/>
            <a:ext cx="646040" cy="389299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solidFill>
                <a:srgbClr val="000000"/>
              </a:solidFill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 flipH="1">
            <a:off x="4359248" y="4692740"/>
            <a:ext cx="646040" cy="389299"/>
          </a:xfrm>
          <a:prstGeom prst="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solidFill>
                <a:srgbClr val="000000"/>
              </a:solidFill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5400000">
            <a:off x="8856063" y="3447839"/>
            <a:ext cx="646040" cy="389299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solidFill>
                <a:srgbClr val="000000"/>
              </a:solidFill>
              <a:latin typeface="Arial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839200" cy="838200"/>
          </a:xfrm>
        </p:spPr>
        <p:txBody>
          <a:bodyPr/>
          <a:lstStyle/>
          <a:p>
            <a:r>
              <a:rPr lang="en-US" dirty="0"/>
              <a:t>Smart Interpolator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894958-8AE2-4594-8702-11629A8C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45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based Metal Artifact Reduction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831305" y="990600"/>
            <a:ext cx="3729790" cy="8502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7A721-DFC0-4E26-A5ED-D15B0A9C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99" y="1337574"/>
            <a:ext cx="6069367" cy="5212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B289F2-A474-429B-B715-2CAE22D39442}"/>
              </a:ext>
            </a:extLst>
          </p:cNvPr>
          <p:cNvSpPr/>
          <p:nvPr/>
        </p:nvSpPr>
        <p:spPr>
          <a:xfrm>
            <a:off x="6535667" y="5904098"/>
            <a:ext cx="5404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Zhang and H. Yu, "Convolutional Neural Network Based Metal Artifact Reduction in X-Ray Computed Tomography". IEEE Trans Med Imaging 37(6): p. 1370-1381 (2018).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2160DC-8C1E-41E8-9C8A-8A9FCB95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7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BA61-9EE9-4FAB-9577-375F34B4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on </a:t>
            </a:r>
            <a:r>
              <a:rPr lang="en-US" dirty="0"/>
              <a:t>Deep Recon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B2EF6-A3CB-45B8-A2A6-668F5BC0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E4B8A-2CD8-4011-8B11-87B5DA45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561" y="1532533"/>
            <a:ext cx="5702077" cy="4322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ABD7D-AD25-4767-B27A-5F52B0E7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33" y="2234285"/>
            <a:ext cx="4968213" cy="29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26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 bwMode="auto">
          <a:xfrm>
            <a:off x="1580646" y="4015006"/>
            <a:ext cx="9144000" cy="1817992"/>
          </a:xfrm>
          <a:prstGeom prst="rect">
            <a:avLst/>
          </a:prstGeom>
          <a:solidFill>
            <a:srgbClr val="FFCCCC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62" name="Rectangle 61"/>
          <p:cNvSpPr/>
          <p:nvPr/>
        </p:nvSpPr>
        <p:spPr bwMode="auto">
          <a:xfrm>
            <a:off x="1580646" y="3072340"/>
            <a:ext cx="9144000" cy="871545"/>
          </a:xfrm>
          <a:prstGeom prst="rect">
            <a:avLst/>
          </a:prstGeom>
          <a:solidFill>
            <a:schemeClr val="accent1">
              <a:lumMod val="40000"/>
              <a:lumOff val="60000"/>
              <a:alpha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23" name="Rectangle 22"/>
          <p:cNvSpPr/>
          <p:nvPr/>
        </p:nvSpPr>
        <p:spPr bwMode="auto">
          <a:xfrm>
            <a:off x="1580646" y="2348628"/>
            <a:ext cx="9144000" cy="630784"/>
          </a:xfrm>
          <a:prstGeom prst="rect">
            <a:avLst/>
          </a:prstGeom>
          <a:solidFill>
            <a:schemeClr val="bg2">
              <a:lumMod val="75000"/>
              <a:alpha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78656" y="2404364"/>
            <a:ext cx="832563" cy="5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chemeClr val="bg2"/>
                </a:solidFill>
              </a:rPr>
              <a:t>Analytic Recon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778655" y="3327979"/>
            <a:ext cx="832563" cy="525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rgbClr val="0000FF"/>
                </a:solidFill>
              </a:rPr>
              <a:t>Iterative Recon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1576877" y="2425483"/>
            <a:ext cx="1012964" cy="2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1800" i="1" kern="0" dirty="0">
                <a:solidFill>
                  <a:schemeClr val="bg2"/>
                </a:solidFill>
              </a:rPr>
              <a:t>Past</a:t>
            </a:r>
            <a:endParaRPr lang="en-US" sz="1600" b="0" i="1" kern="0" dirty="0">
              <a:solidFill>
                <a:schemeClr val="bg2"/>
              </a:solidFill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1576877" y="3355989"/>
            <a:ext cx="1232008" cy="28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1800" i="1" kern="0" dirty="0">
                <a:solidFill>
                  <a:srgbClr val="0000FF"/>
                </a:solidFill>
              </a:rPr>
              <a:t>Present</a:t>
            </a:r>
            <a:endParaRPr lang="en-US" sz="1600" b="0" i="1" kern="0" dirty="0">
              <a:solidFill>
                <a:srgbClr val="0000FF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604858" y="4391766"/>
            <a:ext cx="1097280" cy="54864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chemeClr val="tx1"/>
                </a:solidFill>
              </a:rPr>
              <a:t>Recon Image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 bwMode="auto">
          <a:xfrm>
            <a:off x="1576878" y="4008618"/>
            <a:ext cx="1015237" cy="2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1800" i="1" kern="0" dirty="0">
                <a:solidFill>
                  <a:srgbClr val="FF0000"/>
                </a:solidFill>
              </a:rPr>
              <a:t>Future</a:t>
            </a:r>
            <a:endParaRPr lang="en-US" sz="1600" i="1" kern="0" dirty="0">
              <a:solidFill>
                <a:srgbClr val="FF0000"/>
              </a:solidFill>
            </a:endParaRPr>
          </a:p>
        </p:txBody>
      </p:sp>
      <p:cxnSp>
        <p:nvCxnSpPr>
          <p:cNvPr id="26" name="Curved Connector 25"/>
          <p:cNvCxnSpPr>
            <a:stCxn id="24" idx="2"/>
            <a:endCxn id="8" idx="2"/>
          </p:cNvCxnSpPr>
          <p:nvPr/>
        </p:nvCxnSpPr>
        <p:spPr bwMode="auto">
          <a:xfrm rot="16200000" flipH="1">
            <a:off x="4187914" y="2974822"/>
            <a:ext cx="3176" cy="3927992"/>
          </a:xfrm>
          <a:prstGeom prst="curvedConnector3">
            <a:avLst>
              <a:gd name="adj1" fmla="val 7297733"/>
            </a:avLst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" name="Picture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59" y="2464241"/>
            <a:ext cx="1371600" cy="1371600"/>
          </a:xfrm>
          <a:prstGeom prst="rect">
            <a:avLst/>
          </a:prstGeom>
        </p:spPr>
      </p:pic>
      <p:sp>
        <p:nvSpPr>
          <p:cNvPr id="57" name="Content Placeholder 2"/>
          <p:cNvSpPr txBox="1">
            <a:spLocks/>
          </p:cNvSpPr>
          <p:nvPr/>
        </p:nvSpPr>
        <p:spPr bwMode="auto">
          <a:xfrm>
            <a:off x="7021531" y="2425483"/>
            <a:ext cx="955813" cy="47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chemeClr val="bg2"/>
                </a:solidFill>
              </a:rPr>
              <a:t>Crafted Features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 bwMode="auto">
          <a:xfrm>
            <a:off x="8267367" y="2404364"/>
            <a:ext cx="958807" cy="5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chemeClr val="bg2"/>
                </a:solidFill>
              </a:rPr>
              <a:t>Statistical Model</a:t>
            </a:r>
          </a:p>
        </p:txBody>
      </p:sp>
      <p:sp>
        <p:nvSpPr>
          <p:cNvPr id="59" name="Content Placeholder 2"/>
          <p:cNvSpPr txBox="1">
            <a:spLocks/>
          </p:cNvSpPr>
          <p:nvPr/>
        </p:nvSpPr>
        <p:spPr bwMode="auto">
          <a:xfrm>
            <a:off x="7010101" y="3355990"/>
            <a:ext cx="1116165" cy="4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rgbClr val="0000FF"/>
                </a:solidFill>
              </a:rPr>
              <a:t>CNN-based Features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8381495" y="3327979"/>
            <a:ext cx="847724" cy="525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rgbClr val="0000FF"/>
                </a:solidFill>
              </a:rPr>
              <a:t>Trained Network</a:t>
            </a:r>
          </a:p>
        </p:txBody>
      </p:sp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6954583" y="4391766"/>
            <a:ext cx="1291089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rgbClr val="FF0000"/>
                </a:solidFill>
              </a:rPr>
              <a:t>ROI Segmentation</a:t>
            </a:r>
          </a:p>
        </p:txBody>
      </p:sp>
      <p:sp>
        <p:nvSpPr>
          <p:cNvPr id="64" name="Content Placeholder 2"/>
          <p:cNvSpPr txBox="1">
            <a:spLocks/>
          </p:cNvSpPr>
          <p:nvPr/>
        </p:nvSpPr>
        <p:spPr bwMode="auto">
          <a:xfrm>
            <a:off x="8498115" y="4391766"/>
            <a:ext cx="883922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rgbClr val="FF0000"/>
                </a:solidFill>
              </a:rPr>
              <a:t>Deep Features</a:t>
            </a:r>
          </a:p>
        </p:txBody>
      </p:sp>
      <p:cxnSp>
        <p:nvCxnSpPr>
          <p:cNvPr id="78" name="Curved Connector 77"/>
          <p:cNvCxnSpPr>
            <a:stCxn id="8" idx="2"/>
            <a:endCxn id="79" idx="2"/>
          </p:cNvCxnSpPr>
          <p:nvPr/>
        </p:nvCxnSpPr>
        <p:spPr bwMode="auto">
          <a:xfrm rot="16200000" flipH="1">
            <a:off x="8145108" y="2948796"/>
            <a:ext cx="12700" cy="3983220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9" name="Content Placeholder 2"/>
          <p:cNvSpPr txBox="1">
            <a:spLocks/>
          </p:cNvSpPr>
          <p:nvPr/>
        </p:nvSpPr>
        <p:spPr bwMode="auto">
          <a:xfrm>
            <a:off x="9634482" y="4391766"/>
            <a:ext cx="1004472" cy="54864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chemeClr val="tx1"/>
                </a:solidFill>
              </a:rPr>
              <a:t>Final Diagnosis</a:t>
            </a:r>
          </a:p>
        </p:txBody>
      </p:sp>
      <p:cxnSp>
        <p:nvCxnSpPr>
          <p:cNvPr id="91" name="Straight Arrow Connector 90"/>
          <p:cNvCxnSpPr>
            <a:stCxn id="8" idx="3"/>
            <a:endCxn id="63" idx="1"/>
          </p:cNvCxnSpPr>
          <p:nvPr/>
        </p:nvCxnSpPr>
        <p:spPr bwMode="auto">
          <a:xfrm>
            <a:off x="6702138" y="4666086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/>
          <p:cNvCxnSpPr>
            <a:stCxn id="64" idx="3"/>
            <a:endCxn id="79" idx="1"/>
          </p:cNvCxnSpPr>
          <p:nvPr/>
        </p:nvCxnSpPr>
        <p:spPr bwMode="auto">
          <a:xfrm>
            <a:off x="9382038" y="4666086"/>
            <a:ext cx="25244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/>
          <p:cNvCxnSpPr>
            <a:stCxn id="63" idx="3"/>
            <a:endCxn id="64" idx="1"/>
          </p:cNvCxnSpPr>
          <p:nvPr/>
        </p:nvCxnSpPr>
        <p:spPr bwMode="auto">
          <a:xfrm>
            <a:off x="8245671" y="4666086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Curved Connector 114"/>
          <p:cNvCxnSpPr>
            <a:stCxn id="24" idx="2"/>
            <a:endCxn id="79" idx="2"/>
          </p:cNvCxnSpPr>
          <p:nvPr/>
        </p:nvCxnSpPr>
        <p:spPr bwMode="auto">
          <a:xfrm rot="16200000" flipH="1">
            <a:off x="6179524" y="983212"/>
            <a:ext cx="3176" cy="7911212"/>
          </a:xfrm>
          <a:prstGeom prst="bentConnector3">
            <a:avLst>
              <a:gd name="adj1" fmla="val 23132746"/>
            </a:avLst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Straight Arrow Connector 122"/>
          <p:cNvCxnSpPr>
            <a:stCxn id="3" idx="3"/>
            <a:endCxn id="5" idx="1"/>
          </p:cNvCxnSpPr>
          <p:nvPr/>
        </p:nvCxnSpPr>
        <p:spPr bwMode="auto">
          <a:xfrm>
            <a:off x="4442399" y="2664020"/>
            <a:ext cx="336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Straight Arrow Connector 125"/>
          <p:cNvCxnSpPr>
            <a:stCxn id="57" idx="3"/>
          </p:cNvCxnSpPr>
          <p:nvPr/>
        </p:nvCxnSpPr>
        <p:spPr bwMode="auto">
          <a:xfrm>
            <a:off x="7977343" y="2664020"/>
            <a:ext cx="3355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Straight Arrow Connector 128"/>
          <p:cNvCxnSpPr>
            <a:stCxn id="29" idx="3"/>
            <a:endCxn id="30" idx="1"/>
          </p:cNvCxnSpPr>
          <p:nvPr/>
        </p:nvCxnSpPr>
        <p:spPr bwMode="auto">
          <a:xfrm flipV="1">
            <a:off x="4488118" y="3590902"/>
            <a:ext cx="290536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/>
          <p:cNvCxnSpPr>
            <a:stCxn id="59" idx="3"/>
            <a:endCxn id="60" idx="1"/>
          </p:cNvCxnSpPr>
          <p:nvPr/>
        </p:nvCxnSpPr>
        <p:spPr bwMode="auto">
          <a:xfrm flipV="1">
            <a:off x="8126265" y="3590902"/>
            <a:ext cx="255230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9" name="Content Placeholder 2"/>
          <p:cNvSpPr txBox="1">
            <a:spLocks/>
          </p:cNvSpPr>
          <p:nvPr/>
        </p:nvSpPr>
        <p:spPr bwMode="auto">
          <a:xfrm>
            <a:off x="3227993" y="5214770"/>
            <a:ext cx="1564436" cy="29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i="1" kern="0" dirty="0">
                <a:solidFill>
                  <a:srgbClr val="FF0000"/>
                </a:solidFill>
              </a:rPr>
              <a:t>Deep Recon</a:t>
            </a:r>
            <a:endParaRPr lang="en-US" sz="1200" i="1" kern="0" dirty="0">
              <a:solidFill>
                <a:srgbClr val="FF0000"/>
              </a:solidFill>
            </a:endParaRPr>
          </a:p>
        </p:txBody>
      </p:sp>
      <p:sp>
        <p:nvSpPr>
          <p:cNvPr id="140" name="Content Placeholder 2"/>
          <p:cNvSpPr txBox="1">
            <a:spLocks/>
          </p:cNvSpPr>
          <p:nvPr/>
        </p:nvSpPr>
        <p:spPr bwMode="auto">
          <a:xfrm>
            <a:off x="7397201" y="5192305"/>
            <a:ext cx="1564436" cy="29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i="1" kern="0" dirty="0">
                <a:solidFill>
                  <a:srgbClr val="FF0000"/>
                </a:solidFill>
              </a:rPr>
              <a:t>Deep Radiomics</a:t>
            </a:r>
            <a:endParaRPr lang="en-US" sz="1200" i="1" kern="0" dirty="0">
              <a:solidFill>
                <a:srgbClr val="FF0000"/>
              </a:solidFill>
            </a:endParaRPr>
          </a:p>
        </p:txBody>
      </p:sp>
      <p:sp>
        <p:nvSpPr>
          <p:cNvPr id="142" name="Content Placeholder 2"/>
          <p:cNvSpPr txBox="1">
            <a:spLocks/>
          </p:cNvSpPr>
          <p:nvPr/>
        </p:nvSpPr>
        <p:spPr bwMode="auto">
          <a:xfrm>
            <a:off x="5415137" y="5293771"/>
            <a:ext cx="1564436" cy="29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800" i="1" kern="0" dirty="0">
                <a:solidFill>
                  <a:srgbClr val="FF0000"/>
                </a:solidFill>
              </a:rPr>
              <a:t>Rawdiomics</a:t>
            </a:r>
            <a:endParaRPr lang="en-US" sz="1600" i="1" kern="0" dirty="0">
              <a:solidFill>
                <a:srgbClr val="FF0000"/>
              </a:solidFill>
            </a:endParaRPr>
          </a:p>
        </p:txBody>
      </p:sp>
      <p:cxnSp>
        <p:nvCxnSpPr>
          <p:cNvPr id="143" name="Straight Arrow Connector 142"/>
          <p:cNvCxnSpPr>
            <a:stCxn id="57" idx="3"/>
            <a:endCxn id="60" idx="1"/>
          </p:cNvCxnSpPr>
          <p:nvPr/>
        </p:nvCxnSpPr>
        <p:spPr bwMode="auto">
          <a:xfrm>
            <a:off x="7977343" y="2664021"/>
            <a:ext cx="404152" cy="9268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1708146" y="4394942"/>
            <a:ext cx="1034720" cy="5422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chemeClr val="tx1"/>
                </a:solidFill>
              </a:rPr>
              <a:t>Low-dose Dataset</a:t>
            </a:r>
          </a:p>
          <a:p>
            <a:pPr algn="ctr" eaLnBrk="1" hangingPunct="1"/>
            <a:endParaRPr lang="en-US" sz="1400" b="0" i="1" kern="0" dirty="0">
              <a:solidFill>
                <a:srgbClr val="FF0000"/>
              </a:solidFill>
            </a:endParaRPr>
          </a:p>
          <a:p>
            <a:pPr algn="ctr" eaLnBrk="1" hangingPunct="1"/>
            <a:endParaRPr lang="en-US" sz="1400" b="0" i="1" kern="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82" y="2464241"/>
            <a:ext cx="1369383" cy="1371600"/>
          </a:xfrm>
          <a:prstGeom prst="rect">
            <a:avLst/>
          </a:prstGeom>
        </p:spPr>
      </p:pic>
      <p:sp>
        <p:nvSpPr>
          <p:cNvPr id="66" name="Content Placeholder 2"/>
          <p:cNvSpPr txBox="1">
            <a:spLocks/>
          </p:cNvSpPr>
          <p:nvPr/>
        </p:nvSpPr>
        <p:spPr bwMode="auto">
          <a:xfrm>
            <a:off x="2995311" y="4391766"/>
            <a:ext cx="876819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rgbClr val="FF0000"/>
                </a:solidFill>
              </a:rPr>
              <a:t>FBP Network</a:t>
            </a:r>
          </a:p>
        </p:txBody>
      </p:sp>
      <p:sp>
        <p:nvSpPr>
          <p:cNvPr id="67" name="Content Placeholder 2"/>
          <p:cNvSpPr txBox="1">
            <a:spLocks/>
          </p:cNvSpPr>
          <p:nvPr/>
        </p:nvSpPr>
        <p:spPr bwMode="auto">
          <a:xfrm>
            <a:off x="4124574" y="4391766"/>
            <a:ext cx="1227841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rgbClr val="FF0000"/>
                </a:solidFill>
              </a:rPr>
              <a:t>Improvement Network</a:t>
            </a:r>
          </a:p>
        </p:txBody>
      </p:sp>
      <p:cxnSp>
        <p:nvCxnSpPr>
          <p:cNvPr id="68" name="Straight Arrow Connector 67"/>
          <p:cNvCxnSpPr>
            <a:stCxn id="24" idx="3"/>
            <a:endCxn id="66" idx="1"/>
          </p:cNvCxnSpPr>
          <p:nvPr/>
        </p:nvCxnSpPr>
        <p:spPr bwMode="auto">
          <a:xfrm>
            <a:off x="2742866" y="4666086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Straight Arrow Connector 79"/>
          <p:cNvCxnSpPr>
            <a:stCxn id="66" idx="3"/>
            <a:endCxn id="67" idx="1"/>
          </p:cNvCxnSpPr>
          <p:nvPr/>
        </p:nvCxnSpPr>
        <p:spPr bwMode="auto">
          <a:xfrm>
            <a:off x="3872129" y="4666086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Straight Arrow Connector 81"/>
          <p:cNvCxnSpPr>
            <a:stCxn id="67" idx="3"/>
            <a:endCxn id="8" idx="1"/>
          </p:cNvCxnSpPr>
          <p:nvPr/>
        </p:nvCxnSpPr>
        <p:spPr bwMode="auto">
          <a:xfrm>
            <a:off x="5352414" y="4666086"/>
            <a:ext cx="25244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341" y="2464241"/>
            <a:ext cx="1099996" cy="137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586" y="2425483"/>
            <a:ext cx="955813" cy="477075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</a:rPr>
              <a:t>Normal Dataset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3532306" y="3355990"/>
            <a:ext cx="955813" cy="4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691638"/>
              </a:buClr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DC5A21"/>
              </a:buClr>
              <a:buFont typeface="Times" pitchFamily="18" charset="0"/>
              <a:buChar char="•"/>
              <a:defRPr sz="24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7ADB0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/>
            <a:r>
              <a:rPr lang="en-US" sz="1400" b="0" i="1" kern="0" dirty="0">
                <a:solidFill>
                  <a:srgbClr val="0000FF"/>
                </a:solidFill>
              </a:rPr>
              <a:t>Low-dose Dataset</a:t>
            </a:r>
          </a:p>
        </p:txBody>
      </p:sp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534074" y="336596"/>
            <a:ext cx="11482599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Ra</a:t>
            </a:r>
            <a:r>
              <a:rPr lang="en-US" dirty="0" err="1">
                <a:solidFill>
                  <a:srgbClr val="FF0000"/>
                </a:solidFill>
              </a:rPr>
              <a:t>w</a:t>
            </a:r>
            <a:r>
              <a:rPr lang="en-US" dirty="0" err="1"/>
              <a:t>diomics</a:t>
            </a:r>
            <a:r>
              <a:rPr lang="en-US" dirty="0"/>
              <a:t> – w. deep learning, radiology w/o images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E457D2-C4DB-4E11-B430-5A707D57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2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016"/>
            <a:ext cx="10515600" cy="711130"/>
          </a:xfrm>
        </p:spPr>
        <p:txBody>
          <a:bodyPr/>
          <a:lstStyle/>
          <a:p>
            <a:r>
              <a:rPr lang="en-US" dirty="0"/>
              <a:t>Smart Medicine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336" y="1622165"/>
            <a:ext cx="7334250" cy="3705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26ACE4-2969-433B-8194-509B366C33D3}"/>
              </a:ext>
            </a:extLst>
          </p:cNvPr>
          <p:cNvSpPr/>
          <p:nvPr/>
        </p:nvSpPr>
        <p:spPr>
          <a:xfrm>
            <a:off x="2225309" y="5887062"/>
            <a:ext cx="8427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 Wang, "A Perspective on Deep Imaging". IEEE Access 4: p. 8914-8924 (2016).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E0F144-9BA8-4373-AE9B-B4176ECE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911F-933B-49AD-B12D-AE0A24DE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and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BB80-1836-493E-817E-AE71E66A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42"/>
            <a:ext cx="10515600" cy="469612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in·tel·li·gence</a:t>
            </a:r>
            <a:endParaRPr lang="en-US" sz="2400" dirty="0"/>
          </a:p>
          <a:p>
            <a:pPr marL="0" indent="0">
              <a:buNone/>
            </a:pPr>
            <a:r>
              <a:rPr lang="en-US" sz="1800" i="1" dirty="0"/>
              <a:t>     - (noun) </a:t>
            </a:r>
            <a:r>
              <a:rPr lang="en-US" sz="1800" dirty="0"/>
              <a:t>the ability to acquire and apply knowledge and skills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dirty="0"/>
              <a:t>Human Neuron and Neural Network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1800" dirty="0"/>
              <a:t>- about 100 billion neurons (not largest, elephant has 3X more neurons)</a:t>
            </a:r>
          </a:p>
          <a:p>
            <a:pPr marL="0" indent="0">
              <a:buNone/>
            </a:pPr>
            <a:r>
              <a:rPr lang="en-US" sz="1800" dirty="0"/>
              <a:t>     - about </a:t>
            </a:r>
            <a:r>
              <a:rPr lang="en-US" sz="1800" dirty="0">
                <a:solidFill>
                  <a:srgbClr val="FF0000"/>
                </a:solidFill>
              </a:rPr>
              <a:t>100 trillion</a:t>
            </a:r>
            <a:r>
              <a:rPr lang="en-US" sz="1800" baseline="300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neural connections (aka. synapses, the </a:t>
            </a:r>
            <a:r>
              <a:rPr lang="en-US" sz="1800" dirty="0">
                <a:solidFill>
                  <a:srgbClr val="FF0000"/>
                </a:solidFill>
              </a:rPr>
              <a:t>largest</a:t>
            </a:r>
            <a:r>
              <a:rPr lang="en-US" sz="1800" dirty="0"/>
              <a:t> known)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50" name="Picture 2" descr="Illustration of how nerves communicate">
            <a:extLst>
              <a:ext uri="{FF2B5EF4-FFF2-40B4-BE49-F238E27FC236}">
                <a16:creationId xmlns:a16="http://schemas.microsoft.com/office/drawing/2014/main" id="{C78BE052-43DE-4878-85BB-8516B8BBF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1"/>
          <a:stretch/>
        </p:blipFill>
        <p:spPr bwMode="auto">
          <a:xfrm>
            <a:off x="2049649" y="4065178"/>
            <a:ext cx="2291728" cy="21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uron drawings by Santiago Ramón y Cajal">
            <a:extLst>
              <a:ext uri="{FF2B5EF4-FFF2-40B4-BE49-F238E27FC236}">
                <a16:creationId xmlns:a16="http://schemas.microsoft.com/office/drawing/2014/main" id="{E03F023A-5991-4D19-A778-BEB1EBA46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79" y="4015619"/>
            <a:ext cx="4044165" cy="171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39EF02-64A9-4645-8737-82C4B4E72F5F}"/>
              </a:ext>
            </a:extLst>
          </p:cNvPr>
          <p:cNvSpPr/>
          <p:nvPr/>
        </p:nvSpPr>
        <p:spPr>
          <a:xfrm>
            <a:off x="5108466" y="5862125"/>
            <a:ext cx="5018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One of the first drawings of neural network by </a:t>
            </a:r>
          </a:p>
          <a:p>
            <a:r>
              <a:rPr lang="en-US" sz="1600" i="1" dirty="0"/>
              <a:t>Santiago Cajal,</a:t>
            </a:r>
            <a:r>
              <a:rPr lang="en-US" sz="1600" dirty="0"/>
              <a:t>1906 Nobel prize in physiology &amp; medicine</a:t>
            </a:r>
            <a:r>
              <a:rPr lang="en-US" sz="1600" i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A684F-4225-45B4-9682-5A5098529472}"/>
              </a:ext>
            </a:extLst>
          </p:cNvPr>
          <p:cNvSpPr txBox="1"/>
          <p:nvPr/>
        </p:nvSpPr>
        <p:spPr>
          <a:xfrm>
            <a:off x="1161207" y="6145280"/>
            <a:ext cx="3658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Two neurons connected by synapses.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75717A-C8B4-43AD-A70F-0D52258B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11A70-69A7-456A-8425-12815944EECB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78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91F9-1362-4B2D-96BF-64709D0C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Biological Neuron and Artificial Neuron</a:t>
            </a:r>
          </a:p>
        </p:txBody>
      </p:sp>
      <p:pic>
        <p:nvPicPr>
          <p:cNvPr id="3074" name="Picture 2" descr="Biological neuron model - Wikipedia">
            <a:extLst>
              <a:ext uri="{FF2B5EF4-FFF2-40B4-BE49-F238E27FC236}">
                <a16:creationId xmlns:a16="http://schemas.microsoft.com/office/drawing/2014/main" id="{E6119EFF-4C07-4659-8F49-4D18802774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124" y="1436602"/>
            <a:ext cx="4529883" cy="23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utput ">
            <a:extLst>
              <a:ext uri="{FF2B5EF4-FFF2-40B4-BE49-F238E27FC236}">
                <a16:creationId xmlns:a16="http://schemas.microsoft.com/office/drawing/2014/main" id="{DCEF6AF7-7C3B-41A3-9017-49A0B09FB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633" y="4392718"/>
            <a:ext cx="3148943" cy="155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6F8803-B5DE-49D9-B2DE-2D6742626DCB}"/>
              </a:ext>
            </a:extLst>
          </p:cNvPr>
          <p:cNvSpPr/>
          <p:nvPr/>
        </p:nvSpPr>
        <p:spPr>
          <a:xfrm>
            <a:off x="5890010" y="3918030"/>
            <a:ext cx="59486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Artificial Neuron</a:t>
            </a:r>
          </a:p>
          <a:p>
            <a:r>
              <a:rPr lang="en-US" dirty="0"/>
              <a:t>    -  the building block of DL NN</a:t>
            </a:r>
          </a:p>
          <a:p>
            <a:endParaRPr lang="en-US" dirty="0"/>
          </a:p>
          <a:p>
            <a:r>
              <a:rPr lang="en-US" dirty="0"/>
              <a:t>Output: y = σ(</a:t>
            </a:r>
            <a:r>
              <a:rPr lang="en-US" b="1" dirty="0" err="1"/>
              <a:t>w</a:t>
            </a:r>
            <a:r>
              <a:rPr lang="en-US" b="1" dirty="0" err="1">
                <a:sym typeface="Symbol" panose="05050102010706020507" pitchFamily="18" charset="2"/>
              </a:rPr>
              <a:t></a:t>
            </a:r>
            <a:r>
              <a:rPr lang="en-US" b="1" dirty="0" err="1"/>
              <a:t>x</a:t>
            </a:r>
            <a:r>
              <a:rPr lang="en-US" dirty="0" err="1"/>
              <a:t>+b</a:t>
            </a:r>
            <a:r>
              <a:rPr lang="en-US" dirty="0"/>
              <a:t>),</a:t>
            </a:r>
          </a:p>
          <a:p>
            <a:endParaRPr lang="en-US" dirty="0"/>
          </a:p>
          <a:p>
            <a:r>
              <a:rPr lang="en-US" dirty="0"/>
              <a:t>σ - </a:t>
            </a:r>
            <a:r>
              <a:rPr lang="en-US" dirty="0">
                <a:solidFill>
                  <a:srgbClr val="FF0000"/>
                </a:solidFill>
              </a:rPr>
              <a:t>activation function </a:t>
            </a:r>
            <a:r>
              <a:rPr lang="en-US" dirty="0"/>
              <a:t>of the "neuron“,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w</a:t>
            </a:r>
            <a:r>
              <a:rPr lang="en-US" dirty="0"/>
              <a:t>, </a:t>
            </a:r>
            <a:r>
              <a:rPr lang="en-US" b="1" dirty="0"/>
              <a:t>b</a:t>
            </a:r>
            <a:r>
              <a:rPr lang="en-US" dirty="0"/>
              <a:t> – network parameters.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BAED2-1A81-49B1-9CE3-2B909B2A5C7D}"/>
              </a:ext>
            </a:extLst>
          </p:cNvPr>
          <p:cNvSpPr txBox="1"/>
          <p:nvPr/>
        </p:nvSpPr>
        <p:spPr>
          <a:xfrm rot="1610724">
            <a:off x="2823600" y="448659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w1, b1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952E4-8C4A-464A-AB5E-14F8E73518A6}"/>
              </a:ext>
            </a:extLst>
          </p:cNvPr>
          <p:cNvSpPr txBox="1"/>
          <p:nvPr/>
        </p:nvSpPr>
        <p:spPr>
          <a:xfrm>
            <a:off x="2616516" y="487906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w2, b2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2D647-1D60-4F05-8C17-A0BCF8A60580}"/>
              </a:ext>
            </a:extLst>
          </p:cNvPr>
          <p:cNvSpPr txBox="1"/>
          <p:nvPr/>
        </p:nvSpPr>
        <p:spPr>
          <a:xfrm rot="20118799">
            <a:off x="2607596" y="5285159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w3, b3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B7B10-8EEE-4110-B650-3A0AC4CF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11A70-69A7-456A-8425-12815944EECB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39DE6-0370-483E-B171-AC6ED0CA5A73}"/>
              </a:ext>
            </a:extLst>
          </p:cNvPr>
          <p:cNvSpPr txBox="1"/>
          <p:nvPr/>
        </p:nvSpPr>
        <p:spPr>
          <a:xfrm>
            <a:off x="7789147" y="1688124"/>
            <a:ext cx="296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Biological Neuron </a:t>
            </a:r>
            <a:r>
              <a:rPr lang="en-US" dirty="0"/>
              <a:t>– </a:t>
            </a:r>
          </a:p>
          <a:p>
            <a:r>
              <a:rPr lang="en-US" dirty="0"/>
              <a:t>the building block of biological NN</a:t>
            </a:r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280CCF5B-6B63-4258-B1C2-7880FBD4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6" t="62179" r="62310" b="28106"/>
          <a:stretch/>
        </p:blipFill>
        <p:spPr>
          <a:xfrm>
            <a:off x="6244945" y="5822308"/>
            <a:ext cx="3151490" cy="3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pic>
        <p:nvPicPr>
          <p:cNvPr id="7170" name="Picture 2" descr="Image result for activation function neural network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973" y="1071130"/>
            <a:ext cx="7192055" cy="56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120348" y="4303644"/>
            <a:ext cx="7792278" cy="496957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6" name="Rectangle 5"/>
          <p:cNvSpPr/>
          <p:nvPr/>
        </p:nvSpPr>
        <p:spPr bwMode="auto">
          <a:xfrm>
            <a:off x="2120348" y="2716696"/>
            <a:ext cx="7792278" cy="496957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06D57-44AF-4545-802F-8BBE0F58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3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E489-CF90-4884-984B-C3574A45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33"/>
            <a:ext cx="10515600" cy="746792"/>
          </a:xfrm>
        </p:spPr>
        <p:txBody>
          <a:bodyPr/>
          <a:lstStyle/>
          <a:p>
            <a:r>
              <a:rPr lang="en-US" dirty="0"/>
              <a:t>Learning with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99FE5-E997-4860-968D-8442D9D4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076" y="1256894"/>
            <a:ext cx="5858188" cy="1712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Every expertise requires 10,000 hours of practice (i.e. 10 years if 4 hour practice every day).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E.g. learning violin: beginner, intermediate, advanced, professional, virtuoso.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098" name="Picture 2" descr="Training Deep Neural Networks - Towards Data Science">
            <a:extLst>
              <a:ext uri="{FF2B5EF4-FFF2-40B4-BE49-F238E27FC236}">
                <a16:creationId xmlns:a16="http://schemas.microsoft.com/office/drawing/2014/main" id="{46381C03-1CB8-4BDB-B74B-A53A67E19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0" t="10474" r="14614" b="4997"/>
          <a:stretch/>
        </p:blipFill>
        <p:spPr bwMode="auto">
          <a:xfrm>
            <a:off x="2956445" y="3874050"/>
            <a:ext cx="5858188" cy="290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b/bd/Vivaldi.jpg/220px-Vivaldi.jpg">
            <a:extLst>
              <a:ext uri="{FF2B5EF4-FFF2-40B4-BE49-F238E27FC236}">
                <a16:creationId xmlns:a16="http://schemas.microsoft.com/office/drawing/2014/main" id="{25A66167-A484-4AFB-A3AD-116822FB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967" y="1316274"/>
            <a:ext cx="1550020" cy="18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42E2D3-84A4-4FA4-BD50-38BC9C454F1E}"/>
              </a:ext>
            </a:extLst>
          </p:cNvPr>
          <p:cNvSpPr txBox="1"/>
          <p:nvPr/>
        </p:nvSpPr>
        <p:spPr>
          <a:xfrm>
            <a:off x="8620531" y="3179160"/>
            <a:ext cx="1630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Antonio Vivaldi (violin virtuoso)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D5C82-003A-442A-BDF3-8A052A90507A}"/>
              </a:ext>
            </a:extLst>
          </p:cNvPr>
          <p:cNvSpPr txBox="1"/>
          <p:nvPr/>
        </p:nvSpPr>
        <p:spPr>
          <a:xfrm>
            <a:off x="1946032" y="4598791"/>
            <a:ext cx="800219" cy="11989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4000" b="1" dirty="0"/>
              <a:t>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981C16-DCB9-418F-9CE9-194ED76F962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46251" y="5198250"/>
            <a:ext cx="506067" cy="120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F61A7A-08C4-4AA1-AFE0-09BF2E5EEF79}"/>
              </a:ext>
            </a:extLst>
          </p:cNvPr>
          <p:cNvSpPr txBox="1"/>
          <p:nvPr/>
        </p:nvSpPr>
        <p:spPr>
          <a:xfrm>
            <a:off x="1981200" y="3063468"/>
            <a:ext cx="5837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Best DL requires (</a:t>
            </a:r>
            <a:r>
              <a:rPr lang="en-US" sz="2000" b="1" u="sng" dirty="0"/>
              <a:t>repetitive</a:t>
            </a:r>
            <a:r>
              <a:rPr lang="en-US" sz="2000" u="sng" dirty="0"/>
              <a:t>) training with </a:t>
            </a:r>
            <a:r>
              <a:rPr lang="en-US" sz="2000" b="1" u="sng" dirty="0"/>
              <a:t>LARGE</a:t>
            </a:r>
            <a:r>
              <a:rPr lang="en-US" sz="2000" u="sng" dirty="0"/>
              <a:t> data!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292459-2C05-4DFD-B115-E8D73842D220}"/>
              </a:ext>
            </a:extLst>
          </p:cNvPr>
          <p:cNvSpPr/>
          <p:nvPr/>
        </p:nvSpPr>
        <p:spPr>
          <a:xfrm>
            <a:off x="7718907" y="3968285"/>
            <a:ext cx="1138453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Y = </a:t>
            </a:r>
            <a:r>
              <a:rPr lang="en-US" sz="2000" b="1" dirty="0" err="1"/>
              <a:t>σ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W</a:t>
            </a:r>
            <a:r>
              <a:rPr lang="en-US" sz="2000" b="1" dirty="0" err="1">
                <a:solidFill>
                  <a:schemeClr val="tx1"/>
                </a:solidFill>
                <a:sym typeface="Symbol" panose="05050102010706020507" pitchFamily="18" charset="2"/>
              </a:rPr>
              <a:t></a:t>
            </a:r>
            <a:r>
              <a:rPr lang="en-US" sz="2000" b="1" dirty="0" err="1"/>
              <a:t>X</a:t>
            </a:r>
            <a:endParaRPr lang="en-US" sz="2000" b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2EAA01D-B9A6-4C44-A356-44262CB6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11A70-69A7-456A-8425-12815944EECB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33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9D0B-73A8-4F9C-96C5-9568D1FA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Universal Approximation Theorem</a:t>
            </a:r>
          </a:p>
        </p:txBody>
      </p:sp>
      <p:pic>
        <p:nvPicPr>
          <p:cNvPr id="6146" name="Picture 2" descr="FEEDFORW &#10;Hidden &#10;Input &#10;Output ">
            <a:extLst>
              <a:ext uri="{FF2B5EF4-FFF2-40B4-BE49-F238E27FC236}">
                <a16:creationId xmlns:a16="http://schemas.microsoft.com/office/drawing/2014/main" id="{B7360822-FA12-46FA-B01F-C59A46426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3938" r="3108" b="11827"/>
          <a:stretch/>
        </p:blipFill>
        <p:spPr bwMode="auto">
          <a:xfrm>
            <a:off x="7979841" y="2377292"/>
            <a:ext cx="2390222" cy="21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E31B5F-5BE9-4C0D-8B5E-FD1EAB2C0BE1}"/>
              </a:ext>
            </a:extLst>
          </p:cNvPr>
          <p:cNvSpPr/>
          <p:nvPr/>
        </p:nvSpPr>
        <p:spPr>
          <a:xfrm>
            <a:off x="2202264" y="1506494"/>
            <a:ext cx="53808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The universal approximation theorem states that feedforward neural networks (a neural network with one hidden layer) constructed of artificial neurons can approximate real-valued </a:t>
            </a:r>
            <a:r>
              <a:rPr lang="en-US" b="1" dirty="0"/>
              <a:t>continuous functions (</a:t>
            </a:r>
            <a:r>
              <a:rPr lang="en-US" dirty="0"/>
              <a:t>for inputs within a </a:t>
            </a:r>
            <a:r>
              <a:rPr lang="en-US" b="1" dirty="0"/>
              <a:t>specific range</a:t>
            </a:r>
            <a:r>
              <a:rPr lang="en-US" dirty="0"/>
              <a:t>), to arbitrary accuracy. </a:t>
            </a:r>
          </a:p>
          <a:p>
            <a:endParaRPr lang="en-US" dirty="0"/>
          </a:p>
          <a:p>
            <a:r>
              <a:rPr lang="en-US" dirty="0"/>
              <a:t>2. Neural networks can in principle be applied to nearly any problem, as they can approximate essentially any function.</a:t>
            </a:r>
          </a:p>
          <a:p>
            <a:endParaRPr lang="en-US" dirty="0"/>
          </a:p>
          <a:p>
            <a:r>
              <a:rPr lang="en-US" dirty="0"/>
              <a:t>3. Any physical process, such as an imaging process, can be represented as a continuous function.</a:t>
            </a:r>
          </a:p>
          <a:p>
            <a:endParaRPr lang="en-US" dirty="0"/>
          </a:p>
          <a:p>
            <a:r>
              <a:rPr lang="en-US" dirty="0"/>
              <a:t>4. Therefore, neural networks can be used to approximate/model any process in medical imaging.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C5E348-68D9-4C60-A2D1-3DF06DFF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11A70-69A7-456A-8425-12815944EECB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22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718BDB-DE4B-4E12-8EA3-DA2B69FB2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77" y="4299174"/>
            <a:ext cx="7892109" cy="200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324DED-F68A-4337-B2CB-999056A6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 learn?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C6452-2BF8-41E0-969B-C8C6072531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1601550"/>
            <a:ext cx="4038600" cy="4525962"/>
          </a:xfrm>
        </p:spPr>
        <p:txBody>
          <a:bodyPr/>
          <a:lstStyle/>
          <a:p>
            <a:r>
              <a:rPr lang="en-US" sz="2000" dirty="0"/>
              <a:t>Training data (w. at least one sample)</a:t>
            </a:r>
          </a:p>
          <a:p>
            <a:endParaRPr lang="en-US" sz="2000" dirty="0"/>
          </a:p>
          <a:p>
            <a:r>
              <a:rPr lang="en-US" sz="2000" dirty="0"/>
              <a:t>Loss function (aka. cost function, objective function, target function, error function)</a:t>
            </a:r>
          </a:p>
          <a:p>
            <a:endParaRPr lang="en-US" sz="2000" dirty="0"/>
          </a:p>
          <a:p>
            <a:r>
              <a:rPr lang="en-US" sz="2000" dirty="0"/>
              <a:t>Learning is an optimization problem, that is, finding the best solution, iteratively, from all training data.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5687-AEBD-4A51-AC39-2F2A7993046F}"/>
              </a:ext>
            </a:extLst>
          </p:cNvPr>
          <p:cNvSpPr/>
          <p:nvPr/>
        </p:nvSpPr>
        <p:spPr>
          <a:xfrm>
            <a:off x="6969939" y="1532123"/>
            <a:ext cx="3080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Optimization problem: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05E6603-4908-47E8-98F0-F7FF03AA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FEC-0290-4689-B424-22150789FF56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08721F-5A45-447A-84D8-8B189186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790" y="2763933"/>
            <a:ext cx="4271415" cy="99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E9CC14-A778-49EF-8C5D-2114994AE8F3}"/>
              </a:ext>
            </a:extLst>
          </p:cNvPr>
          <p:cNvSpPr txBox="1"/>
          <p:nvPr/>
        </p:nvSpPr>
        <p:spPr>
          <a:xfrm>
            <a:off x="5613297" y="2582907"/>
            <a:ext cx="218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Objective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178EB-440B-433B-A8FB-ACE89A26099B}"/>
              </a:ext>
            </a:extLst>
          </p:cNvPr>
          <p:cNvSpPr txBox="1"/>
          <p:nvPr/>
        </p:nvSpPr>
        <p:spPr>
          <a:xfrm>
            <a:off x="5685961" y="4217730"/>
            <a:ext cx="2597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Parameter Refinement</a:t>
            </a:r>
          </a:p>
        </p:txBody>
      </p:sp>
    </p:spTree>
    <p:extLst>
      <p:ext uri="{BB962C8B-B14F-4D97-AF65-F5344CB8AC3E}">
        <p14:creationId xmlns:p14="http://schemas.microsoft.com/office/powerpoint/2010/main" val="19221595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 with Pen_template</Template>
  <TotalTime>10728</TotalTime>
  <Words>1366</Words>
  <Application>Microsoft Office PowerPoint</Application>
  <PresentationFormat>Widescreen</PresentationFormat>
  <Paragraphs>258</Paragraphs>
  <Slides>39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ＭＳ Ｐゴシック</vt:lpstr>
      <vt:lpstr>q_serif</vt:lpstr>
      <vt:lpstr>DengXian</vt:lpstr>
      <vt:lpstr>Arial</vt:lpstr>
      <vt:lpstr>Calibri</vt:lpstr>
      <vt:lpstr>Calibri Light</vt:lpstr>
      <vt:lpstr>Gill Sans MT</vt:lpstr>
      <vt:lpstr>Symbol</vt:lpstr>
      <vt:lpstr>Times New Roman</vt:lpstr>
      <vt:lpstr>Wingdings</vt:lpstr>
      <vt:lpstr>Custom Design</vt:lpstr>
      <vt:lpstr>Equation</vt:lpstr>
      <vt:lpstr>Lecture 12: CT Reconstruction – Deep Leaning Algorithms</vt:lpstr>
      <vt:lpstr>Lecture 12: CT Reconstruction – Deep Leaning Algorithms</vt:lpstr>
      <vt:lpstr>What are AI, ML, and DL?</vt:lpstr>
      <vt:lpstr>Intelligence and Neural Network</vt:lpstr>
      <vt:lpstr>Biological Neuron and Artificial Neuron</vt:lpstr>
      <vt:lpstr>Activation Function</vt:lpstr>
      <vt:lpstr>Learning with Neural Network</vt:lpstr>
      <vt:lpstr>Universal Approximation Theorem</vt:lpstr>
      <vt:lpstr>How neural network learn?</vt:lpstr>
      <vt:lpstr>DL training is similar to Gradient Descent Search</vt:lpstr>
      <vt:lpstr>Fitting/Clustering </vt:lpstr>
      <vt:lpstr>ImageNet Contest</vt:lpstr>
      <vt:lpstr>AlphaGo</vt:lpstr>
      <vt:lpstr>Exp Growth of Data Size</vt:lpstr>
      <vt:lpstr>Exp Growth of Depth/Complexity</vt:lpstr>
      <vt:lpstr>Exp Growth of Computing Power</vt:lpstr>
      <vt:lpstr>CT Reconstruction: Sinogram to Image</vt:lpstr>
      <vt:lpstr>Analytic Approach</vt:lpstr>
      <vt:lpstr>Iterative Approach</vt:lpstr>
      <vt:lpstr> DL can be used in the full train of medical imaging</vt:lpstr>
      <vt:lpstr>PowerPoint Presentation</vt:lpstr>
      <vt:lpstr>PowerPoint Presentation</vt:lpstr>
      <vt:lpstr>Deep Learning Reconstruction</vt:lpstr>
      <vt:lpstr>Post-Processing: Image to Image</vt:lpstr>
      <vt:lpstr>DD-Net: Sparse-view CT Reconstruction</vt:lpstr>
      <vt:lpstr>DD-Net: DenseNet + Deconvolution</vt:lpstr>
      <vt:lpstr>RED-CNN: CT Denoising</vt:lpstr>
      <vt:lpstr>WGAN-VGG: CT Denoising</vt:lpstr>
      <vt:lpstr>Pre-Processing: sinogram to sinogram</vt:lpstr>
      <vt:lpstr>DRONE: dual-domain Reconstruction</vt:lpstr>
      <vt:lpstr>LEARN: sinogram to image (end-to-end recon)</vt:lpstr>
      <vt:lpstr>SADIR: Self-supervised Reconstruction</vt:lpstr>
      <vt:lpstr>SADIR: sinogram-to-image CT super-resolution</vt:lpstr>
      <vt:lpstr>Metal Artifact Reduction</vt:lpstr>
      <vt:lpstr>Smart Interpolator</vt:lpstr>
      <vt:lpstr>CNN based Metal Artifact Reduction</vt:lpstr>
      <vt:lpstr>Summary on Deep Recon</vt:lpstr>
      <vt:lpstr>Rawdiomics – w. deep learning, radiology w/o images</vt:lpstr>
      <vt:lpstr>Smart Medicine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Cao, Guohua</dc:creator>
  <cp:lastModifiedBy>Guohua Cao</cp:lastModifiedBy>
  <cp:revision>1938</cp:revision>
  <dcterms:created xsi:type="dcterms:W3CDTF">2013-08-27T01:49:12Z</dcterms:created>
  <dcterms:modified xsi:type="dcterms:W3CDTF">2024-04-23T14:32:42Z</dcterms:modified>
</cp:coreProperties>
</file>